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68" r:id="rId2"/>
    <p:sldId id="396" r:id="rId3"/>
    <p:sldId id="398" r:id="rId4"/>
    <p:sldId id="397" r:id="rId5"/>
    <p:sldId id="399" r:id="rId6"/>
    <p:sldId id="400" r:id="rId7"/>
    <p:sldId id="401" r:id="rId8"/>
    <p:sldId id="402" r:id="rId9"/>
    <p:sldId id="408" r:id="rId10"/>
    <p:sldId id="403" r:id="rId11"/>
    <p:sldId id="404" r:id="rId12"/>
    <p:sldId id="405" r:id="rId13"/>
    <p:sldId id="407" r:id="rId14"/>
    <p:sldId id="418" r:id="rId15"/>
    <p:sldId id="409" r:id="rId16"/>
    <p:sldId id="406" r:id="rId17"/>
    <p:sldId id="410" r:id="rId18"/>
    <p:sldId id="411" r:id="rId19"/>
    <p:sldId id="412" r:id="rId20"/>
    <p:sldId id="413" r:id="rId21"/>
    <p:sldId id="414" r:id="rId22"/>
    <p:sldId id="415" r:id="rId23"/>
    <p:sldId id="417" r:id="rId24"/>
    <p:sldId id="416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2248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7/8/16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7/8/16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6705600" cy="1323439"/>
          </a:xfrm>
        </p:spPr>
        <p:txBody>
          <a:bodyPr/>
          <a:lstStyle/>
          <a:p>
            <a:r>
              <a:rPr lang="en-US" dirty="0"/>
              <a:t>Local Import Competition </a:t>
            </a:r>
            <a:br>
              <a:rPr lang="en-US" dirty="0"/>
            </a:br>
            <a:r>
              <a:rPr lang="en-US" dirty="0"/>
              <a:t>in a Lumpy Country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743200"/>
            <a:ext cx="6705600" cy="1175706"/>
          </a:xfrm>
        </p:spPr>
        <p:txBody>
          <a:bodyPr/>
          <a:lstStyle/>
          <a:p>
            <a:r>
              <a:rPr lang="en-US" dirty="0" smtClean="0"/>
              <a:t>Alan V. Deardorff</a:t>
            </a:r>
          </a:p>
          <a:p>
            <a:r>
              <a:rPr lang="en-US" dirty="0" smtClean="0"/>
              <a:t>University of Michigan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1676400" y="4267200"/>
            <a:ext cx="670560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F</a:t>
            </a:r>
            <a:r>
              <a:rPr lang="en-US" sz="2400" dirty="0" smtClean="0"/>
              <a:t>or </a:t>
            </a:r>
            <a:r>
              <a:rPr lang="en-US" sz="2400" dirty="0" smtClean="0"/>
              <a:t>for </a:t>
            </a:r>
            <a:r>
              <a:rPr lang="en-US" sz="2400" dirty="0" smtClean="0"/>
              <a:t>presentation </a:t>
            </a:r>
            <a:r>
              <a:rPr lang="en-US" sz="2400" dirty="0"/>
              <a:t>at </a:t>
            </a:r>
            <a:r>
              <a:rPr lang="en-US" sz="2400" dirty="0" smtClean="0"/>
              <a:t>the</a:t>
            </a:r>
            <a:endParaRPr lang="en-US" sz="2400" dirty="0"/>
          </a:p>
          <a:p>
            <a:r>
              <a:rPr lang="en-US" sz="2400" dirty="0"/>
              <a:t>Second </a:t>
            </a:r>
            <a:r>
              <a:rPr lang="en-US" sz="2400" dirty="0" err="1"/>
              <a:t>Hitotsubashi</a:t>
            </a:r>
            <a:r>
              <a:rPr lang="en-US" sz="2400" dirty="0"/>
              <a:t> Summer Institute </a:t>
            </a:r>
          </a:p>
          <a:p>
            <a:r>
              <a:rPr lang="en-US" sz="2400" dirty="0" err="1" smtClean="0"/>
              <a:t>Hitotsubashi</a:t>
            </a:r>
            <a:r>
              <a:rPr lang="en-US" sz="2400" dirty="0" smtClean="0"/>
              <a:t> </a:t>
            </a:r>
            <a:r>
              <a:rPr lang="en-US" sz="2400" dirty="0"/>
              <a:t>University, Tokyo, Japan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August 1-2, 2016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Lumpy Country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5410712"/>
          </a:xfrm>
        </p:spPr>
        <p:txBody>
          <a:bodyPr/>
          <a:lstStyle/>
          <a:p>
            <a:r>
              <a:rPr lang="en-US" sz="2800" dirty="0" smtClean="0"/>
              <a:t>Implications</a:t>
            </a:r>
          </a:p>
          <a:p>
            <a:pPr lvl="1"/>
            <a:r>
              <a:rPr lang="en-US" sz="2400" dirty="0" smtClean="0"/>
              <a:t>If region A has labor endowment </a:t>
            </a:r>
            <a:r>
              <a:rPr lang="en-US" sz="2400" i="1" dirty="0"/>
              <a:t>L</a:t>
            </a:r>
            <a:r>
              <a:rPr lang="en-US" sz="2400" i="1" baseline="30000" dirty="0"/>
              <a:t>A</a:t>
            </a:r>
            <a:r>
              <a:rPr lang="en-US" sz="2400" dirty="0"/>
              <a:t>. </a:t>
            </a:r>
            <a:endParaRPr lang="en-US" sz="2400" dirty="0" smtClean="0"/>
          </a:p>
          <a:p>
            <a:pPr lvl="2"/>
            <a:r>
              <a:rPr lang="en-US" sz="2000" dirty="0" smtClean="0"/>
              <a:t>And capital at </a:t>
            </a:r>
            <a:r>
              <a:rPr lang="en-US" sz="2000" i="1" dirty="0"/>
              <a:t>E</a:t>
            </a:r>
            <a:r>
              <a:rPr lang="en-US" sz="2000" baseline="30000" dirty="0"/>
              <a:t>2</a:t>
            </a:r>
            <a:r>
              <a:rPr lang="en-US" sz="2000" dirty="0"/>
              <a:t>, </a:t>
            </a:r>
            <a:r>
              <a:rPr lang="en-US" sz="2000" dirty="0" smtClean="0"/>
              <a:t>it will produce both goods and share factor prices with region B</a:t>
            </a:r>
          </a:p>
          <a:p>
            <a:pPr lvl="2"/>
            <a:r>
              <a:rPr lang="en-US" sz="2000" dirty="0" smtClean="0"/>
              <a:t>And capital at </a:t>
            </a:r>
            <a:r>
              <a:rPr lang="en-US" sz="2000" i="1" dirty="0" smtClean="0"/>
              <a:t>E</a:t>
            </a:r>
            <a:r>
              <a:rPr lang="en-US" sz="2000" baseline="30000" dirty="0"/>
              <a:t>1</a:t>
            </a:r>
            <a:r>
              <a:rPr lang="en-US" sz="2000" dirty="0" smtClean="0"/>
              <a:t>, it will produce only X and have</a:t>
            </a:r>
          </a:p>
          <a:p>
            <a:pPr lvl="3"/>
            <a:r>
              <a:rPr lang="en-US" sz="1800" dirty="0" smtClean="0"/>
              <a:t>Lower wage</a:t>
            </a:r>
          </a:p>
          <a:p>
            <a:pPr lvl="3"/>
            <a:r>
              <a:rPr lang="en-US" sz="1800" dirty="0" smtClean="0"/>
              <a:t>Higher rental</a:t>
            </a:r>
          </a:p>
          <a:p>
            <a:pPr marL="914400" lvl="2" indent="0">
              <a:buNone/>
            </a:pPr>
            <a:r>
              <a:rPr lang="en-US" sz="2000" dirty="0" smtClean="0"/>
              <a:t>		than region B</a:t>
            </a:r>
          </a:p>
          <a:p>
            <a:pPr lvl="1"/>
            <a:r>
              <a:rPr lang="en-US" sz="2400" dirty="0" smtClean="0"/>
              <a:t>If capital is mobile, it would </a:t>
            </a:r>
          </a:p>
          <a:p>
            <a:pPr lvl="2"/>
            <a:r>
              <a:rPr lang="en-US" sz="2000" dirty="0" smtClean="0"/>
              <a:t>Stay at </a:t>
            </a:r>
            <a:r>
              <a:rPr lang="en-US" sz="2000" i="1" dirty="0"/>
              <a:t>E</a:t>
            </a:r>
            <a:r>
              <a:rPr lang="en-US" sz="2000" baseline="30000" dirty="0"/>
              <a:t>2</a:t>
            </a:r>
            <a:r>
              <a:rPr lang="en-US" sz="2000" dirty="0"/>
              <a:t>, </a:t>
            </a:r>
            <a:endParaRPr lang="en-US" sz="2000" dirty="0" smtClean="0"/>
          </a:p>
          <a:p>
            <a:pPr lvl="2"/>
            <a:r>
              <a:rPr lang="en-US" sz="2000" dirty="0" smtClean="0"/>
              <a:t>But move from </a:t>
            </a:r>
            <a:r>
              <a:rPr lang="en-US" sz="2000" i="1" dirty="0" smtClean="0"/>
              <a:t>E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, to </a:t>
            </a:r>
            <a:r>
              <a:rPr lang="en-US" sz="2000" i="1" dirty="0" smtClean="0"/>
              <a:t>E</a:t>
            </a:r>
            <a:r>
              <a:rPr lang="en-US" sz="2000" baseline="30000" dirty="0" smtClean="0"/>
              <a:t>0</a:t>
            </a:r>
          </a:p>
          <a:p>
            <a:pPr lvl="1"/>
            <a:r>
              <a:rPr lang="en-US" sz="2400" dirty="0" smtClean="0"/>
              <a:t>I’ll assume it starts at </a:t>
            </a:r>
            <a:r>
              <a:rPr lang="en-US" sz="2400" i="1" dirty="0" smtClean="0"/>
              <a:t>E</a:t>
            </a:r>
            <a:r>
              <a:rPr lang="en-US" sz="2400" baseline="30000" dirty="0" smtClean="0"/>
              <a:t>0</a:t>
            </a:r>
            <a:r>
              <a:rPr lang="en-US" sz="2400" dirty="0" smtClean="0"/>
              <a:t>, producing only X</a:t>
            </a:r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9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Increased Import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3822585"/>
          </a:xfrm>
        </p:spPr>
        <p:txBody>
          <a:bodyPr/>
          <a:lstStyle/>
          <a:p>
            <a:r>
              <a:rPr lang="en-US" sz="2800" dirty="0" smtClean="0"/>
              <a:t>Fall in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X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Causes</a:t>
            </a:r>
          </a:p>
          <a:p>
            <a:pPr lvl="2"/>
            <a:r>
              <a:rPr lang="en-US" sz="2000" dirty="0" smtClean="0"/>
              <a:t>Fall in w/r </a:t>
            </a:r>
            <a:r>
              <a:rPr lang="en-US" sz="2000" dirty="0"/>
              <a:t> </a:t>
            </a:r>
            <a:r>
              <a:rPr lang="en-US" sz="2000" dirty="0" smtClean="0"/>
              <a:t>if FPE</a:t>
            </a:r>
          </a:p>
          <a:p>
            <a:pPr lvl="2"/>
            <a:r>
              <a:rPr lang="en-US" sz="2000" dirty="0" smtClean="0"/>
              <a:t>Fall in both </a:t>
            </a:r>
            <a:r>
              <a:rPr lang="en-US" sz="2000" i="1" dirty="0" err="1" smtClean="0"/>
              <a:t>k</a:t>
            </a:r>
            <a:r>
              <a:rPr lang="en-US" sz="2000" i="1" baseline="-25000" dirty="0" err="1" smtClean="0"/>
              <a:t>X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i="1" dirty="0" err="1"/>
              <a:t>k</a:t>
            </a:r>
            <a:r>
              <a:rPr lang="en-US" sz="2000" i="1" baseline="-25000" dirty="0" err="1"/>
              <a:t>Y</a:t>
            </a:r>
            <a:r>
              <a:rPr lang="en-US" sz="2000" dirty="0"/>
              <a:t> </a:t>
            </a:r>
            <a:endParaRPr lang="en-US" sz="2000" dirty="0" smtClean="0"/>
          </a:p>
          <a:p>
            <a:pPr lvl="1"/>
            <a:r>
              <a:rPr lang="en-US" dirty="0" smtClean="0"/>
              <a:t>This rotates the FPE cone clockwise</a:t>
            </a:r>
          </a:p>
          <a:p>
            <a:r>
              <a:rPr lang="en-US" dirty="0" smtClean="0"/>
              <a:t>Region A, initially specialized in X, is now in the interior of the FPE set</a:t>
            </a:r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85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/>
              <a:t>Figure 2:  Fall </a:t>
            </a:r>
            <a:r>
              <a:rPr lang="en-US" sz="2000" dirty="0" smtClean="0"/>
              <a:t>in Price of Good </a:t>
            </a:r>
            <a:r>
              <a:rPr lang="en-US" sz="2000" i="1" dirty="0" smtClean="0"/>
              <a:t>X </a:t>
            </a:r>
            <a:r>
              <a:rPr lang="en-US" sz="2000" dirty="0" smtClean="0"/>
              <a:t>in Lerner Diagram</a:t>
            </a:r>
            <a:endParaRPr lang="en-US" sz="2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2362200" y="5181600"/>
            <a:ext cx="435186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2362200" y="2133600"/>
            <a:ext cx="0" cy="3048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370667" y="2895600"/>
            <a:ext cx="4953000" cy="2286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362200" y="1981200"/>
            <a:ext cx="3513667" cy="32004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828800" y="5105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O</a:t>
            </a:r>
            <a:endParaRPr lang="en-US" i="1" baseline="-25000" dirty="0">
              <a:latin typeface="Cambria"/>
              <a:cs typeface="Cambria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4600" y="5105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L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52600" y="1981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K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638800" y="1828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k</a:t>
            </a:r>
            <a:r>
              <a:rPr lang="en-US" i="1" baseline="-25000" dirty="0" smtClean="0">
                <a:latin typeface="Cambria"/>
                <a:cs typeface="Cambria"/>
              </a:rPr>
              <a:t>Y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86600" y="2819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k</a:t>
            </a:r>
            <a:r>
              <a:rPr lang="en-US" i="1" baseline="-25000" dirty="0" smtClean="0">
                <a:latin typeface="Cambria"/>
                <a:cs typeface="Cambria"/>
              </a:rPr>
              <a:t>X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362200" y="2590800"/>
            <a:ext cx="2633133" cy="25908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3365500" y="3132666"/>
            <a:ext cx="1143000" cy="1168400"/>
          </a:xfrm>
          <a:custGeom>
            <a:avLst/>
            <a:gdLst>
              <a:gd name="connsiteX0" fmla="*/ 0 w 1143000"/>
              <a:gd name="connsiteY0" fmla="*/ 0 h 1168400"/>
              <a:gd name="connsiteX1" fmla="*/ 342900 w 1143000"/>
              <a:gd name="connsiteY1" fmla="*/ 762000 h 1168400"/>
              <a:gd name="connsiteX2" fmla="*/ 1143000 w 1143000"/>
              <a:gd name="connsiteY2" fmla="*/ 1168400 h 1168400"/>
              <a:gd name="connsiteX3" fmla="*/ 1143000 w 1143000"/>
              <a:gd name="connsiteY3" fmla="*/ 1168400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3000" h="1168400">
                <a:moveTo>
                  <a:pt x="0" y="0"/>
                </a:moveTo>
                <a:cubicBezTo>
                  <a:pt x="76200" y="283633"/>
                  <a:pt x="152400" y="567267"/>
                  <a:pt x="342900" y="762000"/>
                </a:cubicBezTo>
                <a:cubicBezTo>
                  <a:pt x="533400" y="956733"/>
                  <a:pt x="1143000" y="1168400"/>
                  <a:pt x="1143000" y="1168400"/>
                </a:cubicBezTo>
                <a:lnTo>
                  <a:pt x="1143000" y="1168400"/>
                </a:lnTo>
              </a:path>
            </a:pathLst>
          </a:cu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3797300" y="3564466"/>
            <a:ext cx="1143000" cy="1168400"/>
          </a:xfrm>
          <a:custGeom>
            <a:avLst/>
            <a:gdLst>
              <a:gd name="connsiteX0" fmla="*/ 0 w 1143000"/>
              <a:gd name="connsiteY0" fmla="*/ 0 h 1168400"/>
              <a:gd name="connsiteX1" fmla="*/ 342900 w 1143000"/>
              <a:gd name="connsiteY1" fmla="*/ 762000 h 1168400"/>
              <a:gd name="connsiteX2" fmla="*/ 1143000 w 1143000"/>
              <a:gd name="connsiteY2" fmla="*/ 1168400 h 1168400"/>
              <a:gd name="connsiteX3" fmla="*/ 1143000 w 1143000"/>
              <a:gd name="connsiteY3" fmla="*/ 1168400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3000" h="1168400">
                <a:moveTo>
                  <a:pt x="0" y="0"/>
                </a:moveTo>
                <a:cubicBezTo>
                  <a:pt x="76200" y="283633"/>
                  <a:pt x="152400" y="567267"/>
                  <a:pt x="342900" y="762000"/>
                </a:cubicBezTo>
                <a:cubicBezTo>
                  <a:pt x="533400" y="956733"/>
                  <a:pt x="1143000" y="1168400"/>
                  <a:pt x="1143000" y="1168400"/>
                </a:cubicBezTo>
                <a:lnTo>
                  <a:pt x="1143000" y="1168400"/>
                </a:lnTo>
              </a:path>
            </a:pathLst>
          </a:cu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714750" y="390525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140200" y="433070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132667" y="2777066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Y=1/p</a:t>
            </a:r>
            <a:r>
              <a:rPr lang="en-US" i="1" baseline="-25000" dirty="0" smtClean="0">
                <a:latin typeface="Cambria"/>
                <a:cs typeface="Cambria"/>
              </a:rPr>
              <a:t>Y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469342" y="4653491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X=1/p</a:t>
            </a:r>
            <a:r>
              <a:rPr lang="en-US" i="1" baseline="-25000" dirty="0" smtClean="0">
                <a:latin typeface="Cambria"/>
                <a:cs typeface="Cambria"/>
              </a:rPr>
              <a:t>X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84675" y="5186891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1/</a:t>
            </a:r>
            <a:r>
              <a:rPr lang="en-US" i="1" dirty="0">
                <a:latin typeface="Cambria"/>
                <a:cs typeface="Cambria"/>
              </a:rPr>
              <a:t>w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95941" y="2392891"/>
            <a:ext cx="127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1/</a:t>
            </a:r>
            <a:r>
              <a:rPr lang="en-US" i="1" dirty="0" smtClean="0">
                <a:latin typeface="Cambria"/>
                <a:cs typeface="Cambria"/>
              </a:rPr>
              <a:t>r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28774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2: </a:t>
            </a:r>
            <a:r>
              <a:rPr lang="en-US" sz="2000" dirty="0" smtClean="0"/>
              <a:t> Fall </a:t>
            </a:r>
            <a:r>
              <a:rPr lang="en-US" sz="2000" dirty="0" smtClean="0"/>
              <a:t>in Price of Good </a:t>
            </a:r>
            <a:r>
              <a:rPr lang="en-US" sz="2000" i="1" dirty="0" smtClean="0"/>
              <a:t>X </a:t>
            </a:r>
            <a:r>
              <a:rPr lang="en-US" sz="2000" dirty="0" smtClean="0"/>
              <a:t>in Lerner Diagram</a:t>
            </a:r>
            <a:endParaRPr lang="en-US" sz="20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1395941" y="1828800"/>
            <a:ext cx="6452659" cy="3727423"/>
            <a:chOff x="1395941" y="1828800"/>
            <a:chExt cx="6452659" cy="3727423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2362200" y="5181600"/>
              <a:ext cx="43518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362200" y="2133600"/>
              <a:ext cx="0" cy="3048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2370667" y="2895600"/>
              <a:ext cx="4953000" cy="2286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2362200" y="1981200"/>
              <a:ext cx="3513667" cy="32004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1828800" y="51054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O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324600" y="51054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L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752600" y="19812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K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638800" y="18288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k</a:t>
              </a:r>
              <a:r>
                <a:rPr lang="en-US" i="1" baseline="-25000" dirty="0" smtClean="0">
                  <a:latin typeface="Cambria"/>
                  <a:cs typeface="Cambria"/>
                </a:rPr>
                <a:t>Y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086600" y="28194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k</a:t>
              </a:r>
              <a:r>
                <a:rPr lang="en-US" i="1" baseline="-25000" dirty="0" smtClean="0">
                  <a:latin typeface="Cambria"/>
                  <a:cs typeface="Cambria"/>
                </a:rPr>
                <a:t>X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 flipV="1">
              <a:off x="2362200" y="2362200"/>
              <a:ext cx="4114800" cy="2819400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2362200" y="3657600"/>
              <a:ext cx="4953000" cy="1524000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6324600" y="21336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k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Y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010400" y="35052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k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X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2362200" y="2590800"/>
              <a:ext cx="2633133" cy="25908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Freeform 68"/>
            <p:cNvSpPr/>
            <p:nvPr/>
          </p:nvSpPr>
          <p:spPr>
            <a:xfrm>
              <a:off x="3365500" y="3132666"/>
              <a:ext cx="1143000" cy="1168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2353733" y="3242733"/>
              <a:ext cx="3699934" cy="1938867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reeform 70"/>
            <p:cNvSpPr/>
            <p:nvPr/>
          </p:nvSpPr>
          <p:spPr>
            <a:xfrm>
              <a:off x="3797300" y="3564466"/>
              <a:ext cx="1143000" cy="1168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3975100" y="3335866"/>
              <a:ext cx="1426634" cy="1422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714750" y="390525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4140200" y="433070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4670425" y="443865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956050" y="404812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132667" y="2777066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Y=1/p</a:t>
              </a:r>
              <a:r>
                <a:rPr lang="en-US" i="1" baseline="-25000" dirty="0" smtClean="0">
                  <a:latin typeface="Cambria"/>
                  <a:cs typeface="Cambria"/>
                </a:rPr>
                <a:t>Y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469342" y="4653491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X=1/p</a:t>
              </a:r>
              <a:r>
                <a:rPr lang="en-US" i="1" baseline="-25000" dirty="0" smtClean="0">
                  <a:latin typeface="Cambria"/>
                  <a:cs typeface="Cambria"/>
                </a:rPr>
                <a:t>X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113867" y="4450291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X=1/p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X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384675" y="5186891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1/</a:t>
              </a:r>
              <a:r>
                <a:rPr lang="en-US" i="1" dirty="0"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395941" y="2392891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1/</a:t>
              </a:r>
              <a:r>
                <a:rPr lang="en-US" i="1" dirty="0" smtClean="0">
                  <a:latin typeface="Cambria"/>
                  <a:cs typeface="Cambria"/>
                </a:rPr>
                <a:t>r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404408" y="3044824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1/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r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341408" y="5178424"/>
              <a:ext cx="127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1/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8383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</a:t>
            </a:r>
            <a:r>
              <a:rPr lang="en-US" sz="2000" dirty="0" smtClean="0"/>
              <a:t>1:  Factor allocations in a lumpy country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2362200" y="2057400"/>
            <a:ext cx="4495800" cy="28194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362200" y="2590800"/>
            <a:ext cx="4953000" cy="2286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353733" y="1676400"/>
            <a:ext cx="3513667" cy="32004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28800" y="3276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latin typeface="Cambria"/>
                <a:cs typeface="Cambria"/>
              </a:rPr>
              <a:t>K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91000" y="4876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L</a:t>
            </a:r>
            <a:endParaRPr lang="en-US" i="1" dirty="0">
              <a:latin typeface="Cambria"/>
              <a:cs typeface="Cambri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34200" y="2743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latin typeface="Cambria"/>
                <a:cs typeface="Cambria"/>
              </a:rPr>
              <a:t>k</a:t>
            </a:r>
            <a:r>
              <a:rPr lang="en-US" i="1" baseline="-25000" dirty="0" err="1" smtClean="0">
                <a:latin typeface="Cambria"/>
                <a:cs typeface="Cambria"/>
              </a:rPr>
              <a:t>X</a:t>
            </a:r>
            <a:endParaRPr lang="en-US" i="1" baseline="-25000" dirty="0">
              <a:latin typeface="Cambria"/>
              <a:cs typeface="Cambria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7010400" y="2730500"/>
            <a:ext cx="2286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239000" y="2628900"/>
            <a:ext cx="0" cy="10160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613400" y="1901825"/>
            <a:ext cx="177800" cy="3175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788025" y="1736725"/>
            <a:ext cx="3175" cy="168275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556250" y="1673225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latin typeface="Cambria"/>
                <a:cs typeface="Cambria"/>
              </a:rPr>
              <a:t>k</a:t>
            </a:r>
            <a:r>
              <a:rPr lang="en-US" i="1" baseline="-25000" dirty="0" err="1" smtClean="0">
                <a:latin typeface="Cambria"/>
                <a:cs typeface="Cambria"/>
              </a:rPr>
              <a:t>Y</a:t>
            </a:r>
            <a:endParaRPr lang="en-US" i="1" baseline="-25000" dirty="0"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1905000" y="2057400"/>
            <a:ext cx="4953000" cy="2286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3352800" y="2057400"/>
            <a:ext cx="3513667" cy="32004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470275" y="5153025"/>
            <a:ext cx="177800" cy="3175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644900" y="4987925"/>
            <a:ext cx="3175" cy="168275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413125" y="4924425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latin typeface="Cambria"/>
                <a:cs typeface="Cambria"/>
              </a:rPr>
              <a:t>k</a:t>
            </a:r>
            <a:r>
              <a:rPr lang="en-US" i="1" baseline="-25000" dirty="0" err="1" smtClean="0">
                <a:latin typeface="Cambria"/>
                <a:cs typeface="Cambria"/>
              </a:rPr>
              <a:t>Y</a:t>
            </a:r>
            <a:endParaRPr lang="en-US" i="1" baseline="-25000" dirty="0">
              <a:latin typeface="Cambria"/>
              <a:cs typeface="Cambria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724025" y="4295775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latin typeface="Cambria"/>
                <a:cs typeface="Cambria"/>
              </a:rPr>
              <a:t>k</a:t>
            </a:r>
            <a:r>
              <a:rPr lang="en-US" i="1" baseline="-25000" dirty="0" err="1" smtClean="0">
                <a:latin typeface="Cambria"/>
                <a:cs typeface="Cambria"/>
              </a:rPr>
              <a:t>X</a:t>
            </a:r>
            <a:endParaRPr lang="en-US" i="1" baseline="-25000" dirty="0">
              <a:latin typeface="Cambria"/>
              <a:cs typeface="Cambria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1952625" y="4327525"/>
            <a:ext cx="2286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181225" y="4225925"/>
            <a:ext cx="0" cy="10160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1838325" y="4820709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O</a:t>
            </a:r>
            <a:r>
              <a:rPr lang="en-US" i="1" baseline="-25000" dirty="0" smtClean="0">
                <a:latin typeface="Cambria"/>
                <a:cs typeface="Cambria"/>
              </a:rPr>
              <a:t>A</a:t>
            </a:r>
            <a:endParaRPr lang="en-US" i="1" baseline="-25000" dirty="0">
              <a:latin typeface="Cambria"/>
              <a:cs typeface="Cambr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645275" y="1760009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O</a:t>
            </a:r>
            <a:r>
              <a:rPr lang="en-US" i="1" baseline="-25000" dirty="0" smtClean="0">
                <a:latin typeface="Cambria"/>
                <a:cs typeface="Cambria"/>
              </a:rPr>
              <a:t>B</a:t>
            </a:r>
            <a:endParaRPr lang="en-US" i="1" baseline="-25000" dirty="0">
              <a:latin typeface="Cambria"/>
              <a:cs typeface="Cambria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 flipV="1">
            <a:off x="2832100" y="4111625"/>
            <a:ext cx="0" cy="762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460625" y="4826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L</a:t>
            </a:r>
            <a:r>
              <a:rPr lang="en-US" i="1" baseline="30000" dirty="0" smtClean="0">
                <a:latin typeface="Cambria"/>
                <a:cs typeface="Cambria"/>
              </a:rPr>
              <a:t>A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157134" y="3318933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mbria"/>
                <a:cs typeface="Cambria"/>
              </a:rPr>
              <a:t>FPE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2809875" y="463232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2565400" y="43053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E</a:t>
            </a:r>
            <a:r>
              <a:rPr lang="en-US" baseline="30000" dirty="0" smtClean="0">
                <a:latin typeface="Cambria"/>
                <a:cs typeface="Cambria"/>
              </a:rPr>
              <a:t>0</a:t>
            </a:r>
            <a:endParaRPr lang="en-US" baseline="30000" dirty="0">
              <a:latin typeface="Cambria"/>
              <a:cs typeface="Cambria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2374900" y="2051050"/>
            <a:ext cx="4114800" cy="28194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2730500" y="2070100"/>
            <a:ext cx="4114800" cy="28194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374900" y="4533900"/>
            <a:ext cx="1104900" cy="3429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416550" y="2063750"/>
            <a:ext cx="1447800" cy="45085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313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 86"/>
          <p:cNvSpPr txBox="1"/>
          <p:nvPr/>
        </p:nvSpPr>
        <p:spPr>
          <a:xfrm>
            <a:off x="4962525" y="4216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E</a:t>
            </a:r>
            <a:r>
              <a:rPr lang="en-US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</a:t>
            </a:r>
            <a:r>
              <a:rPr lang="en-US" sz="2000" dirty="0" smtClean="0"/>
              <a:t>3:  </a:t>
            </a:r>
            <a:r>
              <a:rPr lang="en-US" sz="2000" dirty="0" smtClean="0"/>
              <a:t>Effects of a Fall in Price of Good X on Region A</a:t>
            </a:r>
            <a:endParaRPr lang="en-US" sz="2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2362200" y="5181600"/>
            <a:ext cx="435186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2362200" y="2133600"/>
            <a:ext cx="0" cy="3048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370667" y="2895600"/>
            <a:ext cx="4953000" cy="2286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362200" y="1981200"/>
            <a:ext cx="3513667" cy="32004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828800" y="5105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O</a:t>
            </a:r>
            <a:r>
              <a:rPr lang="en-US" i="1" baseline="-25000" dirty="0" smtClean="0">
                <a:latin typeface="Cambria"/>
                <a:cs typeface="Cambria"/>
              </a:rPr>
              <a:t>A</a:t>
            </a:r>
            <a:endParaRPr lang="en-US" i="1" baseline="-25000" dirty="0">
              <a:latin typeface="Cambria"/>
              <a:cs typeface="Cambria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4600" y="5105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L</a:t>
            </a:r>
            <a:r>
              <a:rPr lang="en-US" i="1" baseline="30000" dirty="0" smtClean="0">
                <a:latin typeface="Cambria"/>
                <a:cs typeface="Cambria"/>
              </a:rPr>
              <a:t>A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52600" y="1981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K</a:t>
            </a:r>
            <a:r>
              <a:rPr lang="en-US" i="1" baseline="30000" dirty="0" smtClean="0">
                <a:latin typeface="Cambria"/>
                <a:cs typeface="Cambria"/>
              </a:rPr>
              <a:t>A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638800" y="1828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k</a:t>
            </a:r>
            <a:r>
              <a:rPr lang="en-US" i="1" baseline="-25000" dirty="0" smtClean="0">
                <a:latin typeface="Cambria"/>
                <a:cs typeface="Cambria"/>
              </a:rPr>
              <a:t>Y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86600" y="28194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k</a:t>
            </a:r>
            <a:r>
              <a:rPr lang="en-US" i="1" baseline="-25000" dirty="0" smtClean="0">
                <a:latin typeface="Cambria"/>
                <a:cs typeface="Cambria"/>
              </a:rPr>
              <a:t>X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143500" y="384175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5181600" y="3886200"/>
            <a:ext cx="0" cy="12954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2362200" y="2362200"/>
            <a:ext cx="4114800" cy="28194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2362200" y="3657600"/>
            <a:ext cx="4953000" cy="15240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324600" y="2133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k</a:t>
            </a:r>
            <a:r>
              <a:rPr lang="en-US" i="1" baseline="-25000" dirty="0" smtClean="0">
                <a:solidFill>
                  <a:srgbClr val="FF0000"/>
                </a:solidFill>
                <a:latin typeface="Cambria"/>
                <a:cs typeface="Cambria"/>
              </a:rPr>
              <a:t>Y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010400" y="3505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k</a:t>
            </a:r>
            <a:r>
              <a:rPr lang="en-US" i="1" baseline="-25000" dirty="0" smtClean="0">
                <a:solidFill>
                  <a:srgbClr val="FF0000"/>
                </a:solidFill>
                <a:latin typeface="Cambria"/>
                <a:cs typeface="Cambria"/>
              </a:rPr>
              <a:t>X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flipV="1">
            <a:off x="2359025" y="4641851"/>
            <a:ext cx="1708150" cy="530224"/>
          </a:xfrm>
          <a:prstGeom prst="line">
            <a:avLst/>
          </a:prstGeom>
          <a:ln w="25400">
            <a:solidFill>
              <a:srgbClr val="008000"/>
            </a:solidFill>
            <a:prstDash val="sysDot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54" idx="3"/>
          </p:cNvCxnSpPr>
          <p:nvPr/>
        </p:nvCxnSpPr>
        <p:spPr>
          <a:xfrm flipV="1">
            <a:off x="4067175" y="3906791"/>
            <a:ext cx="1087484" cy="735059"/>
          </a:xfrm>
          <a:prstGeom prst="line">
            <a:avLst/>
          </a:prstGeom>
          <a:ln w="25400">
            <a:solidFill>
              <a:srgbClr val="008000"/>
            </a:solidFill>
            <a:prstDash val="sysDot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2365375" y="4340225"/>
            <a:ext cx="2784475" cy="860425"/>
          </a:xfrm>
          <a:prstGeom prst="line">
            <a:avLst/>
          </a:prstGeom>
          <a:ln w="25400">
            <a:solidFill>
              <a:srgbClr val="FF0000"/>
            </a:solidFill>
            <a:prstDash val="sysDash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Oval 84"/>
          <p:cNvSpPr/>
          <p:nvPr/>
        </p:nvSpPr>
        <p:spPr>
          <a:xfrm>
            <a:off x="5143500" y="42672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4959350" y="3759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E</a:t>
            </a:r>
            <a:r>
              <a:rPr lang="en-US" baseline="30000" dirty="0" smtClean="0">
                <a:latin typeface="Cambria"/>
                <a:cs typeface="Cambria"/>
              </a:rPr>
              <a:t>0</a:t>
            </a:r>
            <a:endParaRPr lang="en-US" baseline="300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87575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Increased Import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442200" cy="4942892"/>
          </a:xfrm>
        </p:spPr>
        <p:txBody>
          <a:bodyPr/>
          <a:lstStyle/>
          <a:p>
            <a:r>
              <a:rPr lang="en-US" sz="2800" dirty="0" smtClean="0"/>
              <a:t>With mobile capital, result is indeterminate.</a:t>
            </a:r>
          </a:p>
          <a:p>
            <a:r>
              <a:rPr lang="en-US" sz="2800" dirty="0" smtClean="0"/>
              <a:t>Possibilities:</a:t>
            </a:r>
          </a:p>
          <a:p>
            <a:pPr lvl="1"/>
            <a:r>
              <a:rPr lang="en-US" sz="2400" dirty="0" smtClean="0"/>
              <a:t>Capital stays in A, but reallocates from X to Y</a:t>
            </a:r>
          </a:p>
          <a:p>
            <a:pPr lvl="1"/>
            <a:r>
              <a:rPr lang="en-US" sz="2400" dirty="0" smtClean="0"/>
              <a:t>Capital leaves A, until all can be employed in X</a:t>
            </a:r>
          </a:p>
          <a:p>
            <a:r>
              <a:rPr lang="en-US" sz="2800" dirty="0" smtClean="0"/>
              <a:t>I will assume the second, that capital exits region A</a:t>
            </a:r>
          </a:p>
          <a:p>
            <a:pPr lvl="1"/>
            <a:r>
              <a:rPr lang="en-US" sz="2400" dirty="0" smtClean="0"/>
              <a:t>Small adjustment costs would seem to justify this.</a:t>
            </a:r>
          </a:p>
          <a:p>
            <a:pPr lvl="1"/>
            <a:endParaRPr lang="en-US" sz="2400" dirty="0" smtClean="0"/>
          </a:p>
          <a:p>
            <a:pPr lvl="1"/>
            <a:endParaRPr lang="en-US" sz="16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54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Increased Import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442200" cy="5066002"/>
          </a:xfrm>
        </p:spPr>
        <p:txBody>
          <a:bodyPr/>
          <a:lstStyle/>
          <a:p>
            <a:r>
              <a:rPr lang="en-US" sz="2800" dirty="0" smtClean="0"/>
              <a:t>Implications of the lumpy-country model for the effects of increased import competition on a locality specialized in the import-competing good:</a:t>
            </a:r>
          </a:p>
          <a:p>
            <a:pPr lvl="1"/>
            <a:r>
              <a:rPr lang="en-US" sz="2400" dirty="0" smtClean="0"/>
              <a:t>Wage falls in real terms (same as Stolper-Samuelson)</a:t>
            </a:r>
          </a:p>
          <a:p>
            <a:pPr lvl="1"/>
            <a:r>
              <a:rPr lang="en-US" sz="2400" dirty="0" smtClean="0"/>
              <a:t>Capital exits the location to capture increased real return elsewhere</a:t>
            </a:r>
          </a:p>
          <a:p>
            <a:pPr lvl="1"/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16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3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Adding a Non-traded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6137064"/>
          </a:xfrm>
        </p:spPr>
        <p:txBody>
          <a:bodyPr/>
          <a:lstStyle/>
          <a:p>
            <a:r>
              <a:rPr lang="en-US" sz="2800" dirty="0" smtClean="0"/>
              <a:t>Suppose now that we have 3 goods</a:t>
            </a:r>
          </a:p>
          <a:p>
            <a:pPr lvl="1"/>
            <a:r>
              <a:rPr lang="en-US" sz="2400" dirty="0" smtClean="0"/>
              <a:t>Traded good X, produced in region A</a:t>
            </a:r>
          </a:p>
          <a:p>
            <a:pPr lvl="1"/>
            <a:r>
              <a:rPr lang="en-US" sz="2400" dirty="0" smtClean="0"/>
              <a:t>Traded good Y, </a:t>
            </a:r>
            <a:r>
              <a:rPr lang="en-US" sz="2400" u="sng" dirty="0" smtClean="0"/>
              <a:t>not</a:t>
            </a:r>
            <a:r>
              <a:rPr lang="en-US" sz="2400" dirty="0" smtClean="0"/>
              <a:t> produced ever in region A</a:t>
            </a:r>
          </a:p>
          <a:p>
            <a:pPr lvl="1"/>
            <a:r>
              <a:rPr lang="en-US" sz="2400" dirty="0" smtClean="0"/>
              <a:t>Non-traded good Z</a:t>
            </a:r>
          </a:p>
          <a:p>
            <a:pPr lvl="2"/>
            <a:r>
              <a:rPr lang="en-US" sz="2000" dirty="0" smtClean="0"/>
              <a:t>May </a:t>
            </a:r>
            <a:r>
              <a:rPr lang="en-US" sz="2000" dirty="0"/>
              <a:t>be L-intensive </a:t>
            </a:r>
            <a:r>
              <a:rPr lang="en-US" sz="2000" dirty="0" smtClean="0"/>
              <a:t>or K-</a:t>
            </a:r>
            <a:r>
              <a:rPr lang="en-US" sz="2000" dirty="0"/>
              <a:t>intensive </a:t>
            </a:r>
            <a:r>
              <a:rPr lang="en-US" sz="2000" dirty="0" smtClean="0"/>
              <a:t>compared to X, Y</a:t>
            </a:r>
          </a:p>
          <a:p>
            <a:r>
              <a:rPr lang="en-US" sz="2800" dirty="0" smtClean="0"/>
              <a:t>Region A </a:t>
            </a:r>
          </a:p>
          <a:p>
            <a:pPr lvl="1"/>
            <a:r>
              <a:rPr lang="en-US" sz="2400" dirty="0" smtClean="0"/>
              <a:t>Takes as given:  </a:t>
            </a:r>
          </a:p>
          <a:p>
            <a:pPr lvl="2"/>
            <a:r>
              <a:rPr lang="en-US" sz="2000" i="1" dirty="0" smtClean="0"/>
              <a:t>p</a:t>
            </a:r>
            <a:r>
              <a:rPr lang="en-US" sz="2000" i="1" baseline="-25000" dirty="0" smtClean="0"/>
              <a:t>X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 &gt; </a:t>
            </a:r>
            <a:r>
              <a:rPr lang="en-US" sz="2000" i="1" dirty="0" smtClean="0"/>
              <a:t>p</a:t>
            </a:r>
            <a:r>
              <a:rPr lang="en-US" sz="2000" i="1" baseline="-25000" dirty="0" smtClean="0"/>
              <a:t>X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due to trade</a:t>
            </a:r>
          </a:p>
          <a:p>
            <a:pPr lvl="2"/>
            <a:r>
              <a:rPr lang="en-US" sz="2000" i="1" dirty="0" smtClean="0"/>
              <a:t>p</a:t>
            </a:r>
            <a:r>
              <a:rPr lang="en-US" sz="2000" i="1" baseline="-25000" dirty="0" smtClean="0"/>
              <a:t>Y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 = </a:t>
            </a:r>
            <a:r>
              <a:rPr lang="en-US" sz="2000" i="1" dirty="0" smtClean="0"/>
              <a:t>p</a:t>
            </a:r>
            <a:r>
              <a:rPr lang="en-US" sz="2000" i="1" baseline="-25000" dirty="0" smtClean="0"/>
              <a:t>Y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due to trade</a:t>
            </a:r>
          </a:p>
          <a:p>
            <a:pPr lvl="2"/>
            <a:r>
              <a:rPr lang="en-US" sz="2000" i="1" dirty="0"/>
              <a:t>r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 &lt; </a:t>
            </a:r>
            <a:r>
              <a:rPr lang="en-US" sz="2000" i="1" dirty="0" smtClean="0"/>
              <a:t>r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 due to capital mobility and the fall in </a:t>
            </a:r>
            <a:r>
              <a:rPr lang="en-US" sz="2000" i="1" dirty="0" err="1"/>
              <a:t>p</a:t>
            </a:r>
            <a:r>
              <a:rPr lang="en-US" sz="2000" i="1" baseline="-25000" dirty="0" err="1"/>
              <a:t>X</a:t>
            </a:r>
            <a:endParaRPr lang="en-US" sz="2000" dirty="0" smtClean="0"/>
          </a:p>
          <a:p>
            <a:pPr lvl="1"/>
            <a:r>
              <a:rPr lang="en-US" sz="2400" dirty="0" smtClean="0"/>
              <a:t>Need to determine: 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Z</a:t>
            </a:r>
            <a:endParaRPr lang="en-US" sz="2400" dirty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800" dirty="0" smtClean="0"/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37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</a:t>
            </a:r>
            <a:r>
              <a:rPr lang="en-US" sz="2000" dirty="0"/>
              <a:t>4</a:t>
            </a:r>
            <a:r>
              <a:rPr lang="en-US" sz="2000" dirty="0" smtClean="0"/>
              <a:t>:  </a:t>
            </a:r>
            <a:r>
              <a:rPr lang="en-US" sz="2000" dirty="0" smtClean="0"/>
              <a:t>Effects on Wage and Price of Nontraded</a:t>
            </a:r>
            <a:endParaRPr lang="en-US" sz="20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1651000" y="1981200"/>
            <a:ext cx="5435600" cy="3678198"/>
            <a:chOff x="1651000" y="1981200"/>
            <a:chExt cx="5435600" cy="3678198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362200" y="5181600"/>
              <a:ext cx="43518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2362200" y="2133600"/>
              <a:ext cx="0" cy="3048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359025" y="2524125"/>
              <a:ext cx="2593975" cy="264477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828800" y="51054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O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24600" y="5105400"/>
              <a:ext cx="762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L</a:t>
              </a:r>
              <a:endParaRPr lang="en-US" i="1" baseline="30000" dirty="0">
                <a:latin typeface="Cambria"/>
                <a:cs typeface="Cambria"/>
              </a:endParaRPr>
            </a:p>
            <a:p>
              <a:pPr algn="ctr"/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52600" y="19812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K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470400" y="51943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ambria"/>
                  <a:cs typeface="Cambria"/>
                </a:rPr>
                <a:t>1/</a:t>
              </a:r>
              <a:r>
                <a:rPr lang="en-US" i="1" dirty="0" smtClean="0">
                  <a:latin typeface="Cambria"/>
                  <a:cs typeface="Cambria"/>
                </a:rPr>
                <a:t>w</a:t>
              </a:r>
              <a:r>
                <a:rPr lang="en-US" baseline="30000" dirty="0" smtClean="0">
                  <a:latin typeface="Cambria"/>
                  <a:cs typeface="Cambria"/>
                </a:rPr>
                <a:t>0</a:t>
              </a:r>
              <a:endParaRPr lang="en-US" baseline="30000" dirty="0">
                <a:latin typeface="Cambria"/>
                <a:cs typeface="Cambria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3441700" y="3200400"/>
              <a:ext cx="1143000" cy="1168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4038600" y="3810000"/>
              <a:ext cx="1143000" cy="1168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662766" y="3826933"/>
              <a:ext cx="1226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X</a:t>
              </a:r>
              <a:r>
                <a:rPr lang="en-US" dirty="0" smtClean="0">
                  <a:latin typeface="Cambria"/>
                  <a:cs typeface="Cambria"/>
                </a:rPr>
                <a:t>=1/</a:t>
              </a:r>
              <a:r>
                <a:rPr lang="en-US" i="1" dirty="0" smtClean="0"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latin typeface="Cambria"/>
                  <a:cs typeface="Cambria"/>
                </a:rPr>
                <a:t>X</a:t>
              </a:r>
              <a:r>
                <a:rPr lang="en-US" baseline="30000" dirty="0" smtClean="0">
                  <a:latin typeface="Cambria"/>
                  <a:cs typeface="Cambria"/>
                </a:rPr>
                <a:t>0</a:t>
              </a:r>
              <a:endParaRPr lang="en-US" baseline="30000" dirty="0">
                <a:latin typeface="Cambria"/>
                <a:cs typeface="Cambria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219753" y="4408714"/>
              <a:ext cx="1226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Cambria"/>
                  <a:cs typeface="Cambria"/>
                </a:rPr>
                <a:t>Z</a:t>
              </a:r>
              <a:r>
                <a:rPr lang="en-US" dirty="0" smtClean="0">
                  <a:latin typeface="Cambria"/>
                  <a:cs typeface="Cambria"/>
                </a:rPr>
                <a:t>=1/</a:t>
              </a:r>
              <a:r>
                <a:rPr lang="en-US" i="1" dirty="0" smtClean="0"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latin typeface="Cambria"/>
                  <a:cs typeface="Cambria"/>
                </a:rPr>
                <a:t>Z</a:t>
              </a:r>
              <a:r>
                <a:rPr lang="en-US" baseline="30000" dirty="0" smtClean="0">
                  <a:latin typeface="Cambria"/>
                  <a:cs typeface="Cambria"/>
                </a:rPr>
                <a:t>0</a:t>
              </a:r>
              <a:endParaRPr lang="en-US" baseline="30000" dirty="0">
                <a:latin typeface="Cambria"/>
                <a:cs typeface="Cambria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371725" y="2701925"/>
              <a:ext cx="3451225" cy="2466975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651000" y="2315633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ambria"/>
                  <a:cs typeface="Cambria"/>
                </a:rPr>
                <a:t>1/</a:t>
              </a:r>
              <a:r>
                <a:rPr lang="en-US" i="1" dirty="0">
                  <a:latin typeface="Cambria"/>
                  <a:cs typeface="Cambria"/>
                </a:rPr>
                <a:t>r</a:t>
              </a:r>
              <a:endParaRPr lang="en-US" baseline="30000" dirty="0">
                <a:latin typeface="Cambria"/>
                <a:cs typeface="Cambria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3551767" y="2971800"/>
              <a:ext cx="1363133" cy="1280583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449233" y="3556000"/>
              <a:ext cx="1329267" cy="1373717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22650" y="2652183"/>
              <a:ext cx="1226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X</a:t>
              </a:r>
              <a:r>
                <a:rPr lang="en-US" dirty="0" smtClean="0">
                  <a:solidFill>
                    <a:srgbClr val="FF0000"/>
                  </a:solidFill>
                  <a:latin typeface="Cambria"/>
                  <a:cs typeface="Cambria"/>
                </a:rPr>
                <a:t>=1/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X</a:t>
              </a:r>
              <a:r>
                <a:rPr lang="en-US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84586" y="4597098"/>
              <a:ext cx="1226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rgbClr val="FF0000"/>
                  </a:solidFill>
                  <a:latin typeface="Cambria"/>
                  <a:cs typeface="Cambria"/>
                </a:rPr>
                <a:t>Z</a:t>
              </a:r>
              <a:r>
                <a:rPr lang="en-US" dirty="0" smtClean="0">
                  <a:solidFill>
                    <a:srgbClr val="FF0000"/>
                  </a:solidFill>
                  <a:latin typeface="Cambria"/>
                  <a:cs typeface="Cambria"/>
                </a:rPr>
                <a:t>=1/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Z</a:t>
              </a:r>
              <a:r>
                <a:rPr lang="en-US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18150" y="5185834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Cambria"/>
                  <a:cs typeface="Cambria"/>
                </a:rPr>
                <a:t>1/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w</a:t>
              </a:r>
              <a:r>
                <a:rPr lang="en-US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>
              <a:off x="2540000" y="2283883"/>
              <a:ext cx="1143000" cy="1168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402416" y="2080683"/>
              <a:ext cx="1226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Y</a:t>
              </a:r>
              <a:r>
                <a:rPr lang="en-US" dirty="0" smtClean="0">
                  <a:latin typeface="Cambria"/>
                  <a:cs typeface="Cambria"/>
                </a:rPr>
                <a:t>=</a:t>
              </a:r>
              <a:r>
                <a:rPr lang="en-US" dirty="0" smtClean="0">
                  <a:latin typeface="Cambria"/>
                  <a:cs typeface="Cambria"/>
                </a:rPr>
                <a:t>1/</a:t>
              </a:r>
              <a:r>
                <a:rPr lang="en-US" i="1" dirty="0" smtClean="0"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latin typeface="Cambria"/>
                  <a:cs typeface="Cambria"/>
                </a:rPr>
                <a:t>Y</a:t>
              </a:r>
              <a:r>
                <a:rPr lang="en-US" baseline="30000" dirty="0" smtClean="0">
                  <a:latin typeface="Cambria"/>
                  <a:cs typeface="Cambria"/>
                </a:rPr>
                <a:t>0</a:t>
              </a:r>
              <a:endParaRPr lang="en-US" baseline="30000" dirty="0">
                <a:latin typeface="Cambria"/>
                <a:cs typeface="Cambr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586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4013407"/>
          </a:xfrm>
        </p:spPr>
        <p:txBody>
          <a:bodyPr/>
          <a:lstStyle/>
          <a:p>
            <a:r>
              <a:rPr lang="en-US" sz="2800" dirty="0" smtClean="0"/>
              <a:t>Effects of trade on labor</a:t>
            </a:r>
          </a:p>
          <a:p>
            <a:pPr lvl="1"/>
            <a:r>
              <a:rPr lang="en-US" sz="2400" dirty="0" smtClean="0"/>
              <a:t>Consistent theme in the writings of Richard </a:t>
            </a:r>
            <a:r>
              <a:rPr lang="en-US" sz="2400" dirty="0" err="1" smtClean="0"/>
              <a:t>Brecher</a:t>
            </a:r>
            <a:endParaRPr lang="en-US" sz="2400" dirty="0" smtClean="0"/>
          </a:p>
          <a:p>
            <a:pPr lvl="2"/>
            <a:r>
              <a:rPr lang="en-US" sz="1800" dirty="0" err="1" smtClean="0"/>
              <a:t>Brecher</a:t>
            </a:r>
            <a:r>
              <a:rPr lang="en-US" sz="1800" dirty="0" smtClean="0"/>
              <a:t> 1974</a:t>
            </a:r>
            <a:r>
              <a:rPr lang="en-US" sz="1800" dirty="0"/>
              <a:t>.  “Minimum Wage Rates and the Pure Theory of International Trade,” </a:t>
            </a:r>
            <a:r>
              <a:rPr lang="en-US" sz="1800" i="1" dirty="0" smtClean="0"/>
              <a:t>QJE</a:t>
            </a:r>
          </a:p>
          <a:p>
            <a:pPr lvl="2"/>
            <a:r>
              <a:rPr lang="en-US" sz="1800" dirty="0" err="1" smtClean="0"/>
              <a:t>Brecher</a:t>
            </a:r>
            <a:r>
              <a:rPr lang="en-US" sz="1800" dirty="0" smtClean="0"/>
              <a:t> et al.  </a:t>
            </a:r>
            <a:r>
              <a:rPr lang="en-US" sz="1800" dirty="0"/>
              <a:t>2002.  “Unemployment and Growth in the Long Run:  An Efficiency Wage Model with Optimal Savings,” </a:t>
            </a:r>
            <a:r>
              <a:rPr lang="en-US" sz="1800" i="1" dirty="0" smtClean="0"/>
              <a:t>IER</a:t>
            </a:r>
          </a:p>
          <a:p>
            <a:pPr lvl="2"/>
            <a:r>
              <a:rPr lang="en-US" sz="1800" dirty="0" err="1" smtClean="0"/>
              <a:t>Brecher</a:t>
            </a:r>
            <a:r>
              <a:rPr lang="en-US" sz="1800" dirty="0"/>
              <a:t> </a:t>
            </a:r>
            <a:r>
              <a:rPr lang="en-US" sz="1800" dirty="0" smtClean="0"/>
              <a:t>&amp; Chen</a:t>
            </a:r>
            <a:r>
              <a:rPr lang="en-US" sz="1800" dirty="0"/>
              <a:t>.  2010.  “Unemployment of Skilled and Unskilled Labor in an Open Economy: International Trade, Migration, and Outsourcing</a:t>
            </a:r>
            <a:r>
              <a:rPr lang="en-US" sz="1800" dirty="0" smtClean="0"/>
              <a:t>,” </a:t>
            </a:r>
            <a:r>
              <a:rPr lang="en-US" sz="1800" i="1" dirty="0" smtClean="0"/>
              <a:t>RIE</a:t>
            </a:r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8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Effects of Fall in </a:t>
            </a:r>
            <a:r>
              <a:rPr lang="en-US" i="1" dirty="0" err="1"/>
              <a:t>p</a:t>
            </a:r>
            <a:r>
              <a:rPr lang="en-US" i="1" baseline="-25000" dirty="0" err="1"/>
              <a:t>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4635116"/>
          </a:xfrm>
        </p:spPr>
        <p:txBody>
          <a:bodyPr/>
          <a:lstStyle/>
          <a:p>
            <a:r>
              <a:rPr lang="en-US" sz="2200" dirty="0" smtClean="0"/>
              <a:t>Wage falls, more than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X</a:t>
            </a:r>
            <a:endParaRPr lang="en-US" sz="2400" i="1" baseline="-25000" dirty="0" smtClean="0"/>
          </a:p>
          <a:p>
            <a:r>
              <a:rPr lang="en-US" sz="2200" dirty="0" smtClean="0"/>
              <a:t>Price of non-traded good,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Z</a:t>
            </a:r>
            <a:endParaRPr lang="en-US" sz="2400" dirty="0" smtClean="0"/>
          </a:p>
          <a:p>
            <a:pPr lvl="1"/>
            <a:r>
              <a:rPr lang="en-US" sz="1800" dirty="0" smtClean="0"/>
              <a:t>Rises if Z is more K-</a:t>
            </a:r>
            <a:r>
              <a:rPr lang="en-US" sz="1800" dirty="0" err="1" smtClean="0"/>
              <a:t>int</a:t>
            </a:r>
            <a:r>
              <a:rPr lang="en-US" sz="1800" dirty="0" smtClean="0"/>
              <a:t> than Y</a:t>
            </a:r>
          </a:p>
          <a:p>
            <a:pPr lvl="1"/>
            <a:r>
              <a:rPr lang="en-US" sz="1800" dirty="0"/>
              <a:t>Falls less than </a:t>
            </a:r>
            <a:r>
              <a:rPr lang="en-US" sz="1800" i="1" dirty="0" err="1"/>
              <a:t>p</a:t>
            </a:r>
            <a:r>
              <a:rPr lang="en-US" sz="1800" i="1" baseline="-25000" dirty="0" err="1"/>
              <a:t>X</a:t>
            </a:r>
            <a:r>
              <a:rPr lang="en-US" sz="1800" dirty="0"/>
              <a:t> if Z </a:t>
            </a:r>
            <a:r>
              <a:rPr lang="en-US" sz="1800" dirty="0" smtClean="0"/>
              <a:t>is</a:t>
            </a:r>
          </a:p>
          <a:p>
            <a:pPr lvl="2"/>
            <a:r>
              <a:rPr lang="en-US" sz="1400" dirty="0" smtClean="0"/>
              <a:t>Less K-</a:t>
            </a:r>
            <a:r>
              <a:rPr lang="en-US" sz="1400" dirty="0" err="1"/>
              <a:t>int</a:t>
            </a:r>
            <a:r>
              <a:rPr lang="en-US" sz="1400" dirty="0"/>
              <a:t> than </a:t>
            </a:r>
            <a:r>
              <a:rPr lang="en-US" sz="1400" dirty="0" smtClean="0"/>
              <a:t>Y</a:t>
            </a:r>
          </a:p>
          <a:p>
            <a:pPr lvl="2"/>
            <a:r>
              <a:rPr lang="en-US" sz="1400" dirty="0" smtClean="0"/>
              <a:t>More K-</a:t>
            </a:r>
            <a:r>
              <a:rPr lang="en-US" sz="1400" dirty="0" err="1" smtClean="0"/>
              <a:t>int</a:t>
            </a:r>
            <a:r>
              <a:rPr lang="en-US" sz="1400" dirty="0" smtClean="0"/>
              <a:t> than X</a:t>
            </a:r>
            <a:endParaRPr lang="en-US" sz="1400" dirty="0"/>
          </a:p>
          <a:p>
            <a:pPr lvl="1"/>
            <a:r>
              <a:rPr lang="en-US" sz="1800" dirty="0" smtClean="0"/>
              <a:t>Falls more than </a:t>
            </a:r>
            <a:r>
              <a:rPr lang="en-US" sz="1800" i="1" dirty="0" err="1" smtClean="0"/>
              <a:t>p</a:t>
            </a:r>
            <a:r>
              <a:rPr lang="en-US" sz="1800" i="1" baseline="-25000" dirty="0" err="1" smtClean="0"/>
              <a:t>X</a:t>
            </a:r>
            <a:r>
              <a:rPr lang="en-US" sz="1800" dirty="0" smtClean="0"/>
              <a:t> if Z is less K-</a:t>
            </a:r>
            <a:r>
              <a:rPr lang="en-US" sz="1800" dirty="0" err="1" smtClean="0"/>
              <a:t>int</a:t>
            </a:r>
            <a:r>
              <a:rPr lang="en-US" sz="1800" dirty="0" smtClean="0"/>
              <a:t> than X</a:t>
            </a:r>
          </a:p>
          <a:p>
            <a:pPr lvl="1"/>
            <a:r>
              <a:rPr lang="en-US" sz="1800" dirty="0" smtClean="0"/>
              <a:t>Rises relative to </a:t>
            </a:r>
            <a:r>
              <a:rPr lang="en-US" sz="1800" i="1" dirty="0" smtClean="0"/>
              <a:t>w</a:t>
            </a:r>
            <a:r>
              <a:rPr lang="en-US" sz="1800" dirty="0" smtClean="0"/>
              <a:t> regardless</a:t>
            </a:r>
          </a:p>
          <a:p>
            <a:r>
              <a:rPr lang="en-US" sz="2200" dirty="0" smtClean="0"/>
              <a:t>Thus real wage falls</a:t>
            </a:r>
            <a:endParaRPr lang="en-US" sz="2200" dirty="0"/>
          </a:p>
          <a:p>
            <a:pPr lvl="1"/>
            <a:endParaRPr lang="en-US" sz="1800" dirty="0"/>
          </a:p>
          <a:p>
            <a:pPr lvl="2"/>
            <a:endParaRPr lang="en-US" sz="1400" dirty="0" smtClean="0"/>
          </a:p>
          <a:p>
            <a:pPr lvl="2"/>
            <a:endParaRPr lang="en-US" sz="800" dirty="0" smtClean="0"/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36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5361468"/>
          </a:xfrm>
        </p:spPr>
        <p:txBody>
          <a:bodyPr/>
          <a:lstStyle/>
          <a:p>
            <a:r>
              <a:rPr lang="en-US" sz="2400" dirty="0" smtClean="0"/>
              <a:t>Figure 4 shows consumption possibilities before and after the fall in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X</a:t>
            </a:r>
            <a:endParaRPr lang="en-US" sz="2400" dirty="0" smtClean="0"/>
          </a:p>
          <a:p>
            <a:r>
              <a:rPr lang="en-US" sz="2400" dirty="0" smtClean="0"/>
              <a:t>These are not anchored by production possibilities because of capital mobility and absent ownership</a:t>
            </a:r>
          </a:p>
          <a:p>
            <a:r>
              <a:rPr lang="en-US" sz="2400" dirty="0" smtClean="0"/>
              <a:t>Assuming X is not consumed locally, </a:t>
            </a:r>
          </a:p>
          <a:p>
            <a:pPr lvl="1"/>
            <a:r>
              <a:rPr lang="en-US" sz="2000" dirty="0" smtClean="0"/>
              <a:t>Preferences appear in Y-Z space</a:t>
            </a:r>
          </a:p>
          <a:p>
            <a:pPr lvl="1"/>
            <a:r>
              <a:rPr lang="en-US" sz="2000" dirty="0" smtClean="0"/>
              <a:t>Production appears in X-Z space</a:t>
            </a:r>
          </a:p>
          <a:p>
            <a:r>
              <a:rPr lang="en-US" sz="2400" dirty="0" smtClean="0"/>
              <a:t>Fall in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X</a:t>
            </a:r>
            <a:r>
              <a:rPr lang="en-US" sz="2400" dirty="0" smtClean="0"/>
              <a:t> reduces the size of the region’s economy in all dimensions.</a:t>
            </a:r>
            <a:endParaRPr lang="en-US" sz="2200" dirty="0"/>
          </a:p>
          <a:p>
            <a:pPr lvl="2"/>
            <a:endParaRPr lang="en-US" sz="1400" dirty="0" smtClean="0"/>
          </a:p>
          <a:p>
            <a:pPr lvl="2"/>
            <a:endParaRPr lang="en-US" sz="800" dirty="0" smtClean="0"/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17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529771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4</a:t>
            </a:r>
            <a:r>
              <a:rPr lang="en-US" sz="2000" dirty="0" smtClean="0"/>
              <a:t>:  Regional Consumption Possibilities and Choices </a:t>
            </a:r>
            <a:endParaRPr lang="en-US" sz="20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1295400" y="1566333"/>
            <a:ext cx="6858000" cy="4848199"/>
            <a:chOff x="1295400" y="1566333"/>
            <a:chExt cx="6858000" cy="4848199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4114800" y="4724400"/>
              <a:ext cx="37338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4114800" y="1676400"/>
              <a:ext cx="0" cy="3048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7391400" y="4724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Z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346200" y="60452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Cambria"/>
                  <a:cs typeface="Cambria"/>
                </a:rPr>
                <a:t>X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1752600" y="4724400"/>
              <a:ext cx="2362200" cy="13716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852334" y="1566333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Y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2133600" y="2362200"/>
              <a:ext cx="1981200" cy="3505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4114800" y="2362200"/>
              <a:ext cx="2590800" cy="2362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133600" y="4724400"/>
              <a:ext cx="4572000" cy="1143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1667933" y="5782733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r>
                <a:rPr lang="en-US" i="1" dirty="0" smtClean="0">
                  <a:latin typeface="Cambria"/>
                  <a:cs typeface="Cambria"/>
                </a:rPr>
                <a:t>L</a:t>
              </a:r>
              <a:r>
                <a:rPr lang="en-US" dirty="0" smtClean="0">
                  <a:latin typeface="Cambria"/>
                  <a:cs typeface="Cambria"/>
                </a:rPr>
                <a:t>/</a:t>
              </a:r>
              <a:r>
                <a:rPr lang="en-US" i="1" dirty="0" smtClean="0"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latin typeface="Cambria"/>
                  <a:cs typeface="Cambria"/>
                </a:rPr>
                <a:t>X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36333" y="2040466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r>
                <a:rPr lang="en-US" i="1" dirty="0" smtClean="0">
                  <a:latin typeface="Cambria"/>
                  <a:cs typeface="Cambria"/>
                </a:rPr>
                <a:t>L</a:t>
              </a:r>
              <a:r>
                <a:rPr lang="en-US" dirty="0" smtClean="0">
                  <a:latin typeface="Cambria"/>
                  <a:cs typeface="Cambria"/>
                </a:rPr>
                <a:t>/</a:t>
              </a:r>
              <a:r>
                <a:rPr lang="en-US" i="1" dirty="0" smtClean="0"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latin typeface="Cambria"/>
                  <a:cs typeface="Cambria"/>
                </a:rPr>
                <a:t>Y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86500" y="431165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r>
                <a:rPr lang="en-US" i="1" dirty="0" smtClean="0">
                  <a:latin typeface="Cambria"/>
                  <a:cs typeface="Cambria"/>
                </a:rPr>
                <a:t>L</a:t>
              </a:r>
              <a:r>
                <a:rPr lang="en-US" dirty="0" smtClean="0">
                  <a:latin typeface="Cambria"/>
                  <a:cs typeface="Cambria"/>
                </a:rPr>
                <a:t>/</a:t>
              </a:r>
              <a:r>
                <a:rPr lang="en-US" i="1" dirty="0" smtClean="0"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latin typeface="Cambria"/>
                  <a:cs typeface="Cambria"/>
                </a:rPr>
                <a:t>Z</a:t>
              </a:r>
              <a:r>
                <a:rPr lang="en-US" i="1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 flipV="1">
              <a:off x="4114800" y="3429000"/>
              <a:ext cx="2133600" cy="1295400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057400" y="28194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L</a:t>
              </a:r>
              <a:r>
                <a:rPr lang="en-US" dirty="0" smtClean="0">
                  <a:solidFill>
                    <a:srgbClr val="FF0000"/>
                  </a:solidFill>
                  <a:latin typeface="Cambria"/>
                  <a:cs typeface="Cambria"/>
                </a:rPr>
                <a:t>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Y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0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>
            <a:xfrm flipV="1">
              <a:off x="2819400" y="3429000"/>
              <a:ext cx="1295400" cy="2057400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1295400" y="44196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L</a:t>
              </a:r>
              <a:r>
                <a:rPr lang="en-US" dirty="0" smtClean="0">
                  <a:solidFill>
                    <a:srgbClr val="FF0000"/>
                  </a:solidFill>
                  <a:latin typeface="Cambria"/>
                  <a:cs typeface="Cambria"/>
                </a:rPr>
                <a:t>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X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2819400" y="4724400"/>
              <a:ext cx="3429000" cy="762000"/>
            </a:xfrm>
            <a:prstGeom prst="line">
              <a:avLst/>
            </a:prstGeom>
            <a:ln w="12700"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5867400" y="3352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w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L</a:t>
              </a:r>
              <a:r>
                <a:rPr lang="en-US" dirty="0" smtClean="0">
                  <a:solidFill>
                    <a:srgbClr val="FF0000"/>
                  </a:solidFill>
                  <a:latin typeface="Cambria"/>
                  <a:cs typeface="Cambria"/>
                </a:rPr>
                <a:t>/</a:t>
              </a:r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p</a:t>
              </a:r>
              <a:r>
                <a:rPr lang="en-US" i="1" baseline="-25000" dirty="0" smtClean="0">
                  <a:solidFill>
                    <a:srgbClr val="FF0000"/>
                  </a:solidFill>
                  <a:latin typeface="Cambria"/>
                  <a:cs typeface="Cambria"/>
                </a:rPr>
                <a:t>Z</a:t>
              </a:r>
              <a:r>
                <a:rPr lang="en-US" i="1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6234680" y="3746500"/>
              <a:ext cx="280471" cy="914400"/>
            </a:xfrm>
            <a:custGeom>
              <a:avLst/>
              <a:gdLst>
                <a:gd name="connsiteX0" fmla="*/ 204220 w 280471"/>
                <a:gd name="connsiteY0" fmla="*/ 0 h 914400"/>
                <a:gd name="connsiteX1" fmla="*/ 1020 w 280471"/>
                <a:gd name="connsiteY1" fmla="*/ 381000 h 914400"/>
                <a:gd name="connsiteX2" fmla="*/ 280420 w 280471"/>
                <a:gd name="connsiteY2" fmla="*/ 381000 h 914400"/>
                <a:gd name="connsiteX3" fmla="*/ 26420 w 280471"/>
                <a:gd name="connsiteY3" fmla="*/ 914400 h 914400"/>
                <a:gd name="connsiteX4" fmla="*/ 26420 w 280471"/>
                <a:gd name="connsiteY4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471" h="914400">
                  <a:moveTo>
                    <a:pt x="204220" y="0"/>
                  </a:moveTo>
                  <a:cubicBezTo>
                    <a:pt x="96270" y="158750"/>
                    <a:pt x="-11680" y="317500"/>
                    <a:pt x="1020" y="381000"/>
                  </a:cubicBezTo>
                  <a:cubicBezTo>
                    <a:pt x="13720" y="444500"/>
                    <a:pt x="276187" y="292100"/>
                    <a:pt x="280420" y="381000"/>
                  </a:cubicBezTo>
                  <a:cubicBezTo>
                    <a:pt x="284653" y="469900"/>
                    <a:pt x="26420" y="914400"/>
                    <a:pt x="26420" y="914400"/>
                  </a:cubicBezTo>
                  <a:lnTo>
                    <a:pt x="26420" y="914400"/>
                  </a:lnTo>
                </a:path>
              </a:pathLst>
            </a:custGeom>
            <a:ln w="6350">
              <a:solidFill>
                <a:srgbClr val="FF0000"/>
              </a:solidFill>
              <a:tailEnd type="arrow" w="sm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6200000">
              <a:off x="3390902" y="2781300"/>
              <a:ext cx="304802" cy="990600"/>
            </a:xfrm>
            <a:custGeom>
              <a:avLst/>
              <a:gdLst>
                <a:gd name="connsiteX0" fmla="*/ 204220 w 280471"/>
                <a:gd name="connsiteY0" fmla="*/ 0 h 914400"/>
                <a:gd name="connsiteX1" fmla="*/ 1020 w 280471"/>
                <a:gd name="connsiteY1" fmla="*/ 381000 h 914400"/>
                <a:gd name="connsiteX2" fmla="*/ 280420 w 280471"/>
                <a:gd name="connsiteY2" fmla="*/ 381000 h 914400"/>
                <a:gd name="connsiteX3" fmla="*/ 26420 w 280471"/>
                <a:gd name="connsiteY3" fmla="*/ 914400 h 914400"/>
                <a:gd name="connsiteX4" fmla="*/ 26420 w 280471"/>
                <a:gd name="connsiteY4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471" h="914400">
                  <a:moveTo>
                    <a:pt x="204220" y="0"/>
                  </a:moveTo>
                  <a:cubicBezTo>
                    <a:pt x="96270" y="158750"/>
                    <a:pt x="-11680" y="317500"/>
                    <a:pt x="1020" y="381000"/>
                  </a:cubicBezTo>
                  <a:cubicBezTo>
                    <a:pt x="13720" y="444500"/>
                    <a:pt x="276187" y="292100"/>
                    <a:pt x="280420" y="381000"/>
                  </a:cubicBezTo>
                  <a:cubicBezTo>
                    <a:pt x="284653" y="469900"/>
                    <a:pt x="26420" y="914400"/>
                    <a:pt x="26420" y="914400"/>
                  </a:cubicBezTo>
                  <a:lnTo>
                    <a:pt x="26420" y="914400"/>
                  </a:lnTo>
                </a:path>
              </a:pathLst>
            </a:custGeom>
            <a:ln w="6350">
              <a:solidFill>
                <a:srgbClr val="FF0000"/>
              </a:solidFill>
              <a:tailEnd type="arrow" w="sm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rot="16200000">
              <a:off x="2168298" y="4763518"/>
              <a:ext cx="581482" cy="720722"/>
            </a:xfrm>
            <a:custGeom>
              <a:avLst/>
              <a:gdLst>
                <a:gd name="connsiteX0" fmla="*/ 204220 w 280471"/>
                <a:gd name="connsiteY0" fmla="*/ 0 h 914400"/>
                <a:gd name="connsiteX1" fmla="*/ 1020 w 280471"/>
                <a:gd name="connsiteY1" fmla="*/ 381000 h 914400"/>
                <a:gd name="connsiteX2" fmla="*/ 280420 w 280471"/>
                <a:gd name="connsiteY2" fmla="*/ 381000 h 914400"/>
                <a:gd name="connsiteX3" fmla="*/ 26420 w 280471"/>
                <a:gd name="connsiteY3" fmla="*/ 914400 h 914400"/>
                <a:gd name="connsiteX4" fmla="*/ 26420 w 280471"/>
                <a:gd name="connsiteY4" fmla="*/ 914400 h 914400"/>
                <a:gd name="connsiteX0" fmla="*/ 177800 w 255560"/>
                <a:gd name="connsiteY0" fmla="*/ 0 h 914400"/>
                <a:gd name="connsiteX1" fmla="*/ 110161 w 255560"/>
                <a:gd name="connsiteY1" fmla="*/ 266700 h 914400"/>
                <a:gd name="connsiteX2" fmla="*/ 254000 w 255560"/>
                <a:gd name="connsiteY2" fmla="*/ 381000 h 914400"/>
                <a:gd name="connsiteX3" fmla="*/ 0 w 255560"/>
                <a:gd name="connsiteY3" fmla="*/ 914400 h 914400"/>
                <a:gd name="connsiteX4" fmla="*/ 0 w 255560"/>
                <a:gd name="connsiteY4" fmla="*/ 914400 h 914400"/>
                <a:gd name="connsiteX0" fmla="*/ 177800 w 200101"/>
                <a:gd name="connsiteY0" fmla="*/ 0 h 914400"/>
                <a:gd name="connsiteX1" fmla="*/ 110161 w 200101"/>
                <a:gd name="connsiteY1" fmla="*/ 266700 h 914400"/>
                <a:gd name="connsiteX2" fmla="*/ 197906 w 200101"/>
                <a:gd name="connsiteY2" fmla="*/ 440270 h 914400"/>
                <a:gd name="connsiteX3" fmla="*/ 0 w 200101"/>
                <a:gd name="connsiteY3" fmla="*/ 914400 h 914400"/>
                <a:gd name="connsiteX4" fmla="*/ 0 w 200101"/>
                <a:gd name="connsiteY4" fmla="*/ 914400 h 914400"/>
                <a:gd name="connsiteX0" fmla="*/ 214027 w 214027"/>
                <a:gd name="connsiteY0" fmla="*/ 0 h 960963"/>
                <a:gd name="connsiteX1" fmla="*/ 110161 w 214027"/>
                <a:gd name="connsiteY1" fmla="*/ 313263 h 960963"/>
                <a:gd name="connsiteX2" fmla="*/ 197906 w 214027"/>
                <a:gd name="connsiteY2" fmla="*/ 486833 h 960963"/>
                <a:gd name="connsiteX3" fmla="*/ 0 w 214027"/>
                <a:gd name="connsiteY3" fmla="*/ 960963 h 960963"/>
                <a:gd name="connsiteX4" fmla="*/ 0 w 214027"/>
                <a:gd name="connsiteY4" fmla="*/ 960963 h 960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027" h="960963">
                  <a:moveTo>
                    <a:pt x="214027" y="0"/>
                  </a:moveTo>
                  <a:cubicBezTo>
                    <a:pt x="106077" y="158750"/>
                    <a:pt x="112848" y="232124"/>
                    <a:pt x="110161" y="313263"/>
                  </a:cubicBezTo>
                  <a:cubicBezTo>
                    <a:pt x="107474" y="394402"/>
                    <a:pt x="216266" y="378883"/>
                    <a:pt x="197906" y="486833"/>
                  </a:cubicBezTo>
                  <a:cubicBezTo>
                    <a:pt x="179546" y="594783"/>
                    <a:pt x="32984" y="881941"/>
                    <a:pt x="0" y="960963"/>
                  </a:cubicBezTo>
                  <a:lnTo>
                    <a:pt x="0" y="960963"/>
                  </a:lnTo>
                </a:path>
              </a:pathLst>
            </a:custGeom>
            <a:ln w="6350">
              <a:solidFill>
                <a:srgbClr val="FF0000"/>
              </a:solidFill>
              <a:tailEnd type="arrow" w="sm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367867" y="3035300"/>
              <a:ext cx="1143000" cy="1168400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156202" y="3653366"/>
              <a:ext cx="749300" cy="791633"/>
            </a:xfrm>
            <a:custGeom>
              <a:avLst/>
              <a:gdLst>
                <a:gd name="connsiteX0" fmla="*/ 0 w 1143000"/>
                <a:gd name="connsiteY0" fmla="*/ 0 h 1168400"/>
                <a:gd name="connsiteX1" fmla="*/ 342900 w 1143000"/>
                <a:gd name="connsiteY1" fmla="*/ 762000 h 1168400"/>
                <a:gd name="connsiteX2" fmla="*/ 1143000 w 1143000"/>
                <a:gd name="connsiteY2" fmla="*/ 1168400 h 1168400"/>
                <a:gd name="connsiteX3" fmla="*/ 1143000 w 1143000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1168400">
                  <a:moveTo>
                    <a:pt x="0" y="0"/>
                  </a:moveTo>
                  <a:cubicBezTo>
                    <a:pt x="76200" y="283633"/>
                    <a:pt x="152400" y="567267"/>
                    <a:pt x="342900" y="762000"/>
                  </a:cubicBezTo>
                  <a:cubicBezTo>
                    <a:pt x="533400" y="956733"/>
                    <a:pt x="1143000" y="1168400"/>
                    <a:pt x="1143000" y="1168400"/>
                  </a:cubicBezTo>
                  <a:lnTo>
                    <a:pt x="1143000" y="1168400"/>
                  </a:lnTo>
                </a:path>
              </a:pathLst>
            </a:custGeom>
            <a:ln w="12700">
              <a:solidFill>
                <a:srgbClr val="FF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5465233" y="42291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5689600" y="37846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441950" y="3424767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C</a:t>
              </a:r>
              <a:r>
                <a:rPr lang="en-US" baseline="30000" dirty="0" smtClean="0">
                  <a:latin typeface="Cambria"/>
                  <a:cs typeface="Cambria"/>
                </a:rPr>
                <a:t>0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181600" y="3871384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C</a:t>
              </a:r>
              <a:r>
                <a:rPr lang="en-US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i="1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5723467" y="3801533"/>
              <a:ext cx="8466" cy="93980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3378200" y="4724400"/>
              <a:ext cx="2362200" cy="137160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5486400" y="4275667"/>
              <a:ext cx="0" cy="448733"/>
            </a:xfrm>
            <a:prstGeom prst="line">
              <a:avLst/>
            </a:prstGeom>
            <a:ln w="12700">
              <a:solidFill>
                <a:srgbClr val="FF0000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3124200" y="4732867"/>
              <a:ext cx="2362200" cy="1371600"/>
            </a:xfrm>
            <a:prstGeom prst="line">
              <a:avLst/>
            </a:prstGeom>
            <a:ln w="12700">
              <a:solidFill>
                <a:srgbClr val="FF0000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Oval 43"/>
          <p:cNvSpPr/>
          <p:nvPr/>
        </p:nvSpPr>
        <p:spPr>
          <a:xfrm>
            <a:off x="4986867" y="4948766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10150" y="5095875"/>
            <a:ext cx="76200" cy="76200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81008" y="513397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614333" y="531495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304241" y="469265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33875" y="528955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P</a:t>
            </a:r>
            <a:r>
              <a:rPr lang="en-US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96254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529771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4</a:t>
            </a:r>
            <a:r>
              <a:rPr lang="en-US" sz="2000" dirty="0" smtClean="0"/>
              <a:t>:  Regional Consumption Possibilities and Choices </a:t>
            </a:r>
            <a:endParaRPr lang="en-US" sz="2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4114800" y="4724400"/>
            <a:ext cx="37338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114800" y="1676400"/>
            <a:ext cx="0" cy="3048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391400" y="4724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Z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346200" y="6045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latin typeface="Cambria"/>
                <a:cs typeface="Cambria"/>
              </a:rPr>
              <a:t>X</a:t>
            </a:r>
            <a:endParaRPr lang="en-US" i="1" baseline="30000" dirty="0">
              <a:latin typeface="Cambria"/>
              <a:cs typeface="Cambria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1752600" y="4724400"/>
            <a:ext cx="2362200" cy="13716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52334" y="156633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Y</a:t>
            </a:r>
            <a:endParaRPr lang="en-US" i="1" baseline="30000" dirty="0">
              <a:latin typeface="Cambria"/>
              <a:cs typeface="Cambria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2133600" y="2362200"/>
            <a:ext cx="1981200" cy="35052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4114800" y="2362200"/>
            <a:ext cx="2590800" cy="23622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133600" y="4724400"/>
            <a:ext cx="4572000" cy="114300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667933" y="578273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w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r>
              <a:rPr lang="en-US" i="1" dirty="0" smtClean="0">
                <a:latin typeface="Cambria"/>
                <a:cs typeface="Cambria"/>
              </a:rPr>
              <a:t>L</a:t>
            </a:r>
            <a:r>
              <a:rPr lang="en-US" dirty="0" smtClean="0">
                <a:latin typeface="Cambria"/>
                <a:cs typeface="Cambria"/>
              </a:rPr>
              <a:t>/</a:t>
            </a:r>
            <a:r>
              <a:rPr lang="en-US" i="1" dirty="0" smtClean="0">
                <a:latin typeface="Cambria"/>
                <a:cs typeface="Cambria"/>
              </a:rPr>
              <a:t>p</a:t>
            </a:r>
            <a:r>
              <a:rPr lang="en-US" i="1" baseline="-25000" dirty="0" smtClean="0">
                <a:latin typeface="Cambria"/>
                <a:cs typeface="Cambria"/>
              </a:rPr>
              <a:t>X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36333" y="2040466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w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r>
              <a:rPr lang="en-US" i="1" dirty="0" smtClean="0">
                <a:latin typeface="Cambria"/>
                <a:cs typeface="Cambria"/>
              </a:rPr>
              <a:t>L</a:t>
            </a:r>
            <a:r>
              <a:rPr lang="en-US" dirty="0" smtClean="0">
                <a:latin typeface="Cambria"/>
                <a:cs typeface="Cambria"/>
              </a:rPr>
              <a:t>/</a:t>
            </a:r>
            <a:r>
              <a:rPr lang="en-US" i="1" dirty="0" smtClean="0">
                <a:latin typeface="Cambria"/>
                <a:cs typeface="Cambria"/>
              </a:rPr>
              <a:t>p</a:t>
            </a:r>
            <a:r>
              <a:rPr lang="en-US" i="1" baseline="-25000" dirty="0" smtClean="0">
                <a:latin typeface="Cambria"/>
                <a:cs typeface="Cambria"/>
              </a:rPr>
              <a:t>Y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86500" y="431165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w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r>
              <a:rPr lang="en-US" i="1" dirty="0" smtClean="0">
                <a:latin typeface="Cambria"/>
                <a:cs typeface="Cambria"/>
              </a:rPr>
              <a:t>L</a:t>
            </a:r>
            <a:r>
              <a:rPr lang="en-US" dirty="0" smtClean="0">
                <a:latin typeface="Cambria"/>
                <a:cs typeface="Cambria"/>
              </a:rPr>
              <a:t>/</a:t>
            </a:r>
            <a:r>
              <a:rPr lang="en-US" i="1" dirty="0" smtClean="0">
                <a:latin typeface="Cambria"/>
                <a:cs typeface="Cambria"/>
              </a:rPr>
              <a:t>p</a:t>
            </a:r>
            <a:r>
              <a:rPr lang="en-US" i="1" baseline="-25000" dirty="0" smtClean="0">
                <a:latin typeface="Cambria"/>
                <a:cs typeface="Cambria"/>
              </a:rPr>
              <a:t>Z</a:t>
            </a:r>
            <a:r>
              <a:rPr lang="en-US" i="1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H="1" flipV="1">
            <a:off x="4114800" y="3429000"/>
            <a:ext cx="1207105" cy="1276048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057400" y="2819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w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L</a:t>
            </a:r>
            <a:r>
              <a:rPr lang="en-US" dirty="0" smtClean="0">
                <a:solidFill>
                  <a:srgbClr val="FF0000"/>
                </a:solidFill>
                <a:latin typeface="Cambria"/>
                <a:cs typeface="Cambria"/>
              </a:rPr>
              <a:t>/</a:t>
            </a:r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lang="en-US" i="1" baseline="-25000" dirty="0" smtClean="0">
                <a:solidFill>
                  <a:srgbClr val="FF0000"/>
                </a:solidFill>
                <a:latin typeface="Cambria"/>
                <a:cs typeface="Cambria"/>
              </a:rPr>
              <a:t>Y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0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2819400" y="3429000"/>
            <a:ext cx="1295400" cy="20574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295400" y="4419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w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L</a:t>
            </a:r>
            <a:r>
              <a:rPr lang="en-US" dirty="0" smtClean="0">
                <a:solidFill>
                  <a:srgbClr val="FF0000"/>
                </a:solidFill>
                <a:latin typeface="Cambria"/>
                <a:cs typeface="Cambria"/>
              </a:rPr>
              <a:t>/</a:t>
            </a:r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lang="en-US" i="1" baseline="-25000" dirty="0" smtClean="0">
                <a:solidFill>
                  <a:srgbClr val="FF0000"/>
                </a:solidFill>
                <a:latin typeface="Cambria"/>
                <a:cs typeface="Cambria"/>
              </a:rPr>
              <a:t>X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H="1">
            <a:off x="2819400" y="4729238"/>
            <a:ext cx="2502505" cy="757162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867400" y="3352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w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L</a:t>
            </a:r>
            <a:r>
              <a:rPr lang="en-US" dirty="0" smtClean="0">
                <a:solidFill>
                  <a:srgbClr val="FF0000"/>
                </a:solidFill>
                <a:latin typeface="Cambria"/>
                <a:cs typeface="Cambria"/>
              </a:rPr>
              <a:t>/</a:t>
            </a:r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lang="en-US" i="1" baseline="-25000" dirty="0" smtClean="0">
                <a:solidFill>
                  <a:srgbClr val="FF0000"/>
                </a:solidFill>
                <a:latin typeface="Cambria"/>
                <a:cs typeface="Cambria"/>
              </a:rPr>
              <a:t>Z</a:t>
            </a:r>
            <a:r>
              <a:rPr lang="en-US" i="1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6234680" y="3746500"/>
            <a:ext cx="280471" cy="914400"/>
          </a:xfrm>
          <a:custGeom>
            <a:avLst/>
            <a:gdLst>
              <a:gd name="connsiteX0" fmla="*/ 204220 w 280471"/>
              <a:gd name="connsiteY0" fmla="*/ 0 h 914400"/>
              <a:gd name="connsiteX1" fmla="*/ 1020 w 280471"/>
              <a:gd name="connsiteY1" fmla="*/ 381000 h 914400"/>
              <a:gd name="connsiteX2" fmla="*/ 280420 w 280471"/>
              <a:gd name="connsiteY2" fmla="*/ 381000 h 914400"/>
              <a:gd name="connsiteX3" fmla="*/ 26420 w 280471"/>
              <a:gd name="connsiteY3" fmla="*/ 914400 h 914400"/>
              <a:gd name="connsiteX4" fmla="*/ 26420 w 280471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471" h="914400">
                <a:moveTo>
                  <a:pt x="204220" y="0"/>
                </a:moveTo>
                <a:cubicBezTo>
                  <a:pt x="96270" y="158750"/>
                  <a:pt x="-11680" y="317500"/>
                  <a:pt x="1020" y="381000"/>
                </a:cubicBezTo>
                <a:cubicBezTo>
                  <a:pt x="13720" y="444500"/>
                  <a:pt x="276187" y="292100"/>
                  <a:pt x="280420" y="381000"/>
                </a:cubicBezTo>
                <a:cubicBezTo>
                  <a:pt x="284653" y="469900"/>
                  <a:pt x="26420" y="914400"/>
                  <a:pt x="26420" y="914400"/>
                </a:cubicBezTo>
                <a:lnTo>
                  <a:pt x="26420" y="914400"/>
                </a:lnTo>
              </a:path>
            </a:pathLst>
          </a:custGeom>
          <a:ln w="635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 rot="16200000">
            <a:off x="3390902" y="2781300"/>
            <a:ext cx="304802" cy="990600"/>
          </a:xfrm>
          <a:custGeom>
            <a:avLst/>
            <a:gdLst>
              <a:gd name="connsiteX0" fmla="*/ 204220 w 280471"/>
              <a:gd name="connsiteY0" fmla="*/ 0 h 914400"/>
              <a:gd name="connsiteX1" fmla="*/ 1020 w 280471"/>
              <a:gd name="connsiteY1" fmla="*/ 381000 h 914400"/>
              <a:gd name="connsiteX2" fmla="*/ 280420 w 280471"/>
              <a:gd name="connsiteY2" fmla="*/ 381000 h 914400"/>
              <a:gd name="connsiteX3" fmla="*/ 26420 w 280471"/>
              <a:gd name="connsiteY3" fmla="*/ 914400 h 914400"/>
              <a:gd name="connsiteX4" fmla="*/ 26420 w 280471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471" h="914400">
                <a:moveTo>
                  <a:pt x="204220" y="0"/>
                </a:moveTo>
                <a:cubicBezTo>
                  <a:pt x="96270" y="158750"/>
                  <a:pt x="-11680" y="317500"/>
                  <a:pt x="1020" y="381000"/>
                </a:cubicBezTo>
                <a:cubicBezTo>
                  <a:pt x="13720" y="444500"/>
                  <a:pt x="276187" y="292100"/>
                  <a:pt x="280420" y="381000"/>
                </a:cubicBezTo>
                <a:cubicBezTo>
                  <a:pt x="284653" y="469900"/>
                  <a:pt x="26420" y="914400"/>
                  <a:pt x="26420" y="914400"/>
                </a:cubicBezTo>
                <a:lnTo>
                  <a:pt x="26420" y="914400"/>
                </a:lnTo>
              </a:path>
            </a:pathLst>
          </a:custGeom>
          <a:ln w="635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 rot="16200000">
            <a:off x="2168298" y="4763518"/>
            <a:ext cx="581482" cy="720722"/>
          </a:xfrm>
          <a:custGeom>
            <a:avLst/>
            <a:gdLst>
              <a:gd name="connsiteX0" fmla="*/ 204220 w 280471"/>
              <a:gd name="connsiteY0" fmla="*/ 0 h 914400"/>
              <a:gd name="connsiteX1" fmla="*/ 1020 w 280471"/>
              <a:gd name="connsiteY1" fmla="*/ 381000 h 914400"/>
              <a:gd name="connsiteX2" fmla="*/ 280420 w 280471"/>
              <a:gd name="connsiteY2" fmla="*/ 381000 h 914400"/>
              <a:gd name="connsiteX3" fmla="*/ 26420 w 280471"/>
              <a:gd name="connsiteY3" fmla="*/ 914400 h 914400"/>
              <a:gd name="connsiteX4" fmla="*/ 26420 w 280471"/>
              <a:gd name="connsiteY4" fmla="*/ 914400 h 914400"/>
              <a:gd name="connsiteX0" fmla="*/ 177800 w 255560"/>
              <a:gd name="connsiteY0" fmla="*/ 0 h 914400"/>
              <a:gd name="connsiteX1" fmla="*/ 110161 w 255560"/>
              <a:gd name="connsiteY1" fmla="*/ 266700 h 914400"/>
              <a:gd name="connsiteX2" fmla="*/ 254000 w 255560"/>
              <a:gd name="connsiteY2" fmla="*/ 381000 h 914400"/>
              <a:gd name="connsiteX3" fmla="*/ 0 w 255560"/>
              <a:gd name="connsiteY3" fmla="*/ 914400 h 914400"/>
              <a:gd name="connsiteX4" fmla="*/ 0 w 255560"/>
              <a:gd name="connsiteY4" fmla="*/ 914400 h 914400"/>
              <a:gd name="connsiteX0" fmla="*/ 177800 w 200101"/>
              <a:gd name="connsiteY0" fmla="*/ 0 h 914400"/>
              <a:gd name="connsiteX1" fmla="*/ 110161 w 200101"/>
              <a:gd name="connsiteY1" fmla="*/ 266700 h 914400"/>
              <a:gd name="connsiteX2" fmla="*/ 197906 w 200101"/>
              <a:gd name="connsiteY2" fmla="*/ 440270 h 914400"/>
              <a:gd name="connsiteX3" fmla="*/ 0 w 200101"/>
              <a:gd name="connsiteY3" fmla="*/ 914400 h 914400"/>
              <a:gd name="connsiteX4" fmla="*/ 0 w 200101"/>
              <a:gd name="connsiteY4" fmla="*/ 914400 h 914400"/>
              <a:gd name="connsiteX0" fmla="*/ 214027 w 214027"/>
              <a:gd name="connsiteY0" fmla="*/ 0 h 960963"/>
              <a:gd name="connsiteX1" fmla="*/ 110161 w 214027"/>
              <a:gd name="connsiteY1" fmla="*/ 313263 h 960963"/>
              <a:gd name="connsiteX2" fmla="*/ 197906 w 214027"/>
              <a:gd name="connsiteY2" fmla="*/ 486833 h 960963"/>
              <a:gd name="connsiteX3" fmla="*/ 0 w 214027"/>
              <a:gd name="connsiteY3" fmla="*/ 960963 h 960963"/>
              <a:gd name="connsiteX4" fmla="*/ 0 w 214027"/>
              <a:gd name="connsiteY4" fmla="*/ 960963 h 960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027" h="960963">
                <a:moveTo>
                  <a:pt x="214027" y="0"/>
                </a:moveTo>
                <a:cubicBezTo>
                  <a:pt x="106077" y="158750"/>
                  <a:pt x="112848" y="232124"/>
                  <a:pt x="110161" y="313263"/>
                </a:cubicBezTo>
                <a:cubicBezTo>
                  <a:pt x="107474" y="394402"/>
                  <a:pt x="216266" y="378883"/>
                  <a:pt x="197906" y="486833"/>
                </a:cubicBezTo>
                <a:cubicBezTo>
                  <a:pt x="179546" y="594783"/>
                  <a:pt x="32984" y="881941"/>
                  <a:pt x="0" y="960963"/>
                </a:cubicBezTo>
                <a:lnTo>
                  <a:pt x="0" y="960963"/>
                </a:lnTo>
              </a:path>
            </a:pathLst>
          </a:custGeom>
          <a:ln w="635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5367867" y="3035300"/>
            <a:ext cx="1143000" cy="1168400"/>
          </a:xfrm>
          <a:custGeom>
            <a:avLst/>
            <a:gdLst>
              <a:gd name="connsiteX0" fmla="*/ 0 w 1143000"/>
              <a:gd name="connsiteY0" fmla="*/ 0 h 1168400"/>
              <a:gd name="connsiteX1" fmla="*/ 342900 w 1143000"/>
              <a:gd name="connsiteY1" fmla="*/ 762000 h 1168400"/>
              <a:gd name="connsiteX2" fmla="*/ 1143000 w 1143000"/>
              <a:gd name="connsiteY2" fmla="*/ 1168400 h 1168400"/>
              <a:gd name="connsiteX3" fmla="*/ 1143000 w 1143000"/>
              <a:gd name="connsiteY3" fmla="*/ 1168400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3000" h="1168400">
                <a:moveTo>
                  <a:pt x="0" y="0"/>
                </a:moveTo>
                <a:cubicBezTo>
                  <a:pt x="76200" y="283633"/>
                  <a:pt x="152400" y="567267"/>
                  <a:pt x="342900" y="762000"/>
                </a:cubicBezTo>
                <a:cubicBezTo>
                  <a:pt x="533400" y="956733"/>
                  <a:pt x="1143000" y="1168400"/>
                  <a:pt x="1143000" y="1168400"/>
                </a:cubicBezTo>
                <a:lnTo>
                  <a:pt x="1143000" y="1168400"/>
                </a:lnTo>
              </a:path>
            </a:pathLst>
          </a:cu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4611917" y="3701143"/>
            <a:ext cx="637416" cy="683380"/>
          </a:xfrm>
          <a:custGeom>
            <a:avLst/>
            <a:gdLst>
              <a:gd name="connsiteX0" fmla="*/ 0 w 1143000"/>
              <a:gd name="connsiteY0" fmla="*/ 0 h 1168400"/>
              <a:gd name="connsiteX1" fmla="*/ 342900 w 1143000"/>
              <a:gd name="connsiteY1" fmla="*/ 762000 h 1168400"/>
              <a:gd name="connsiteX2" fmla="*/ 1143000 w 1143000"/>
              <a:gd name="connsiteY2" fmla="*/ 1168400 h 1168400"/>
              <a:gd name="connsiteX3" fmla="*/ 1143000 w 1143000"/>
              <a:gd name="connsiteY3" fmla="*/ 1168400 h 11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3000" h="1168400">
                <a:moveTo>
                  <a:pt x="0" y="0"/>
                </a:moveTo>
                <a:cubicBezTo>
                  <a:pt x="76200" y="283633"/>
                  <a:pt x="152400" y="567267"/>
                  <a:pt x="342900" y="762000"/>
                </a:cubicBezTo>
                <a:cubicBezTo>
                  <a:pt x="533400" y="956733"/>
                  <a:pt x="1143000" y="1168400"/>
                  <a:pt x="1143000" y="1168400"/>
                </a:cubicBezTo>
                <a:lnTo>
                  <a:pt x="1143000" y="1168400"/>
                </a:lnTo>
              </a:path>
            </a:pathLst>
          </a:cu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766733" y="4114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689600" y="378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5441950" y="342476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C</a:t>
            </a:r>
            <a:r>
              <a:rPr lang="en-US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613275" y="3792462"/>
            <a:ext cx="648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C</a:t>
            </a:r>
            <a:r>
              <a:rPr lang="en-US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5723467" y="3801533"/>
            <a:ext cx="8466" cy="93980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378200" y="4724400"/>
            <a:ext cx="2362200" cy="137160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4800600" y="4129618"/>
            <a:ext cx="0" cy="591607"/>
          </a:xfrm>
          <a:prstGeom prst="line">
            <a:avLst/>
          </a:prstGeom>
          <a:ln w="127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2441575" y="4726517"/>
            <a:ext cx="2362200" cy="1371600"/>
          </a:xfrm>
          <a:prstGeom prst="line">
            <a:avLst/>
          </a:prstGeom>
          <a:ln w="127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205817" y="5015441"/>
            <a:ext cx="76200" cy="76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010150" y="5095875"/>
            <a:ext cx="76200" cy="76200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995208" y="513715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14333" y="531495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691466" y="4800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  <a:latin typeface="Cambria"/>
                <a:cs typeface="Cambria"/>
              </a:rPr>
              <a:t>1</a:t>
            </a:r>
            <a:endParaRPr lang="en-US" i="1" baseline="30000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333875" y="528955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"/>
                <a:cs typeface="Cambria"/>
              </a:rPr>
              <a:t>P</a:t>
            </a:r>
            <a:r>
              <a:rPr lang="en-US" baseline="30000" dirty="0" smtClean="0">
                <a:latin typeface="Cambria"/>
                <a:cs typeface="Cambria"/>
              </a:rPr>
              <a:t>0</a:t>
            </a:r>
            <a:endParaRPr lang="en-US" i="1" baseline="300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64047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3754874"/>
          </a:xfrm>
        </p:spPr>
        <p:txBody>
          <a:bodyPr/>
          <a:lstStyle/>
          <a:p>
            <a:r>
              <a:rPr lang="en-US" sz="2200" dirty="0" smtClean="0"/>
              <a:t>This version of a lumpy country model suggests that an increase in competition from imports (and thus a fall in their price) for a locality that specializes completely in import-competing production will</a:t>
            </a:r>
          </a:p>
          <a:p>
            <a:pPr lvl="1"/>
            <a:r>
              <a:rPr lang="en-US" sz="1800" dirty="0" smtClean="0"/>
              <a:t>Lower the real wage</a:t>
            </a:r>
          </a:p>
          <a:p>
            <a:pPr lvl="1"/>
            <a:r>
              <a:rPr lang="en-US" sz="1800" dirty="0" smtClean="0"/>
              <a:t>Cause capital to flow out to other regions</a:t>
            </a:r>
          </a:p>
          <a:p>
            <a:pPr lvl="1"/>
            <a:r>
              <a:rPr lang="en-US" sz="1800" dirty="0" smtClean="0"/>
              <a:t>Shrink the size of the local economy, probably including non-traded goods and services.</a:t>
            </a:r>
          </a:p>
          <a:p>
            <a:pPr lvl="2"/>
            <a:endParaRPr lang="en-US" sz="800" dirty="0" smtClean="0"/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39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2739211"/>
          </a:xfrm>
        </p:spPr>
        <p:txBody>
          <a:bodyPr/>
          <a:lstStyle/>
          <a:p>
            <a:r>
              <a:rPr lang="en-US" sz="2800" dirty="0" smtClean="0"/>
              <a:t>Effects of trade on labor</a:t>
            </a:r>
          </a:p>
          <a:p>
            <a:pPr lvl="1"/>
            <a:r>
              <a:rPr lang="en-US" sz="2400" dirty="0" smtClean="0"/>
              <a:t>Recent empirical work finds effects are large and long-lasting</a:t>
            </a:r>
          </a:p>
          <a:p>
            <a:pPr lvl="2"/>
            <a:r>
              <a:rPr lang="en-US" sz="1800" dirty="0" err="1" smtClean="0"/>
              <a:t>Autor</a:t>
            </a:r>
            <a:r>
              <a:rPr lang="en-US" sz="1800" dirty="0" smtClean="0"/>
              <a:t> et al.  </a:t>
            </a:r>
            <a:r>
              <a:rPr lang="en-US" sz="1800" dirty="0"/>
              <a:t>2013.  “The China Syndrome: Local Labor Market Effects of Import Competition in the United States,” </a:t>
            </a:r>
            <a:r>
              <a:rPr lang="en-US" sz="1800" i="1" dirty="0" smtClean="0"/>
              <a:t>AER</a:t>
            </a:r>
            <a:endParaRPr lang="en-US" sz="18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53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3834896"/>
          </a:xfrm>
        </p:spPr>
        <p:txBody>
          <a:bodyPr/>
          <a:lstStyle/>
          <a:p>
            <a:r>
              <a:rPr lang="en-US" sz="2800" dirty="0" smtClean="0"/>
              <a:t>I will look at effects of </a:t>
            </a:r>
          </a:p>
          <a:p>
            <a:pPr lvl="1"/>
            <a:r>
              <a:rPr lang="en-US" sz="2400" dirty="0" smtClean="0"/>
              <a:t>Increased import-competition</a:t>
            </a:r>
          </a:p>
          <a:p>
            <a:pPr lvl="1"/>
            <a:r>
              <a:rPr lang="en-US" sz="2400" dirty="0" smtClean="0"/>
              <a:t>In a “lumpy country” where</a:t>
            </a:r>
          </a:p>
          <a:p>
            <a:pPr lvl="2"/>
            <a:r>
              <a:rPr lang="en-US" sz="2000" dirty="0" smtClean="0"/>
              <a:t>Labor cannot move between locations</a:t>
            </a:r>
          </a:p>
          <a:p>
            <a:pPr lvl="2"/>
            <a:r>
              <a:rPr lang="en-US" sz="2000" dirty="0" smtClean="0"/>
              <a:t>Capital can move freely</a:t>
            </a:r>
          </a:p>
          <a:p>
            <a:pPr lvl="1"/>
            <a:r>
              <a:rPr lang="en-US" sz="2400" dirty="0" smtClean="0"/>
              <a:t>And, later, a nontraded good also cannot move between locations</a:t>
            </a:r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74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4044184"/>
          </a:xfrm>
        </p:spPr>
        <p:txBody>
          <a:bodyPr/>
          <a:lstStyle/>
          <a:p>
            <a:r>
              <a:rPr lang="en-US" sz="2800" dirty="0" smtClean="0"/>
              <a:t>Capital mobility implies that it may be owned outside the local region, much as in </a:t>
            </a:r>
            <a:r>
              <a:rPr lang="en-US" sz="2800" dirty="0" err="1" smtClean="0"/>
              <a:t>Brecher’s</a:t>
            </a:r>
            <a:r>
              <a:rPr lang="en-US" sz="2800" dirty="0" smtClean="0"/>
              <a:t> work on foreign-owned factors.</a:t>
            </a:r>
          </a:p>
          <a:p>
            <a:pPr lvl="1"/>
            <a:r>
              <a:rPr lang="en-US" sz="2000" dirty="0" err="1" smtClean="0"/>
              <a:t>Brecher</a:t>
            </a:r>
            <a:r>
              <a:rPr lang="en-US" sz="2000" dirty="0" smtClean="0"/>
              <a:t> &amp; Bhagwati</a:t>
            </a:r>
            <a:r>
              <a:rPr lang="en-US" sz="2000" dirty="0"/>
              <a:t>.  1981.  “Foreign Ownership and the Theory of Trade and </a:t>
            </a:r>
            <a:r>
              <a:rPr lang="en-US" sz="2000" dirty="0" smtClean="0"/>
              <a:t>Welfare, </a:t>
            </a:r>
            <a:r>
              <a:rPr lang="en-US" sz="2000" i="1" dirty="0" smtClean="0"/>
              <a:t>JPE</a:t>
            </a:r>
          </a:p>
          <a:p>
            <a:r>
              <a:rPr lang="en-US" sz="2400" dirty="0" smtClean="0"/>
              <a:t>I will assume that </a:t>
            </a:r>
            <a:r>
              <a:rPr lang="en-US" sz="2400" u="sng" dirty="0" smtClean="0"/>
              <a:t>all</a:t>
            </a:r>
            <a:r>
              <a:rPr lang="en-US" sz="2400" dirty="0" smtClean="0"/>
              <a:t> capital is owned outside the local region.</a:t>
            </a:r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61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4573560"/>
          </a:xfrm>
        </p:spPr>
        <p:txBody>
          <a:bodyPr/>
          <a:lstStyle/>
          <a:p>
            <a:r>
              <a:rPr lang="en-US" sz="2800" dirty="0" smtClean="0"/>
              <a:t>Specialization and import competition in a 2-region, 2-factor, 2-good economy</a:t>
            </a:r>
          </a:p>
          <a:p>
            <a:r>
              <a:rPr lang="en-US" sz="2800" dirty="0" smtClean="0"/>
              <a:t>Focus on a single specialized region </a:t>
            </a:r>
          </a:p>
          <a:p>
            <a:pPr lvl="1"/>
            <a:r>
              <a:rPr lang="en-US" sz="2400" dirty="0" smtClean="0"/>
              <a:t>Producing</a:t>
            </a:r>
          </a:p>
          <a:p>
            <a:pPr lvl="2"/>
            <a:r>
              <a:rPr lang="en-US" sz="2000" dirty="0" smtClean="0"/>
              <a:t>1 traded good</a:t>
            </a:r>
          </a:p>
          <a:p>
            <a:pPr lvl="2"/>
            <a:r>
              <a:rPr lang="en-US" sz="2000" dirty="0" smtClean="0"/>
              <a:t>1 non-traded good</a:t>
            </a:r>
          </a:p>
          <a:p>
            <a:pPr lvl="1"/>
            <a:r>
              <a:rPr lang="en-US" sz="2400" dirty="0" smtClean="0"/>
              <a:t>Effects on </a:t>
            </a:r>
          </a:p>
          <a:p>
            <a:pPr lvl="2"/>
            <a:r>
              <a:rPr lang="en-US" sz="2000" dirty="0" smtClean="0"/>
              <a:t>Prices of goods and factors</a:t>
            </a:r>
          </a:p>
          <a:p>
            <a:pPr lvl="2"/>
            <a:r>
              <a:rPr lang="en-US" sz="2000" dirty="0" smtClean="0"/>
              <a:t>Overall production and consumption</a:t>
            </a:r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80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Lumpy Country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5053691"/>
          </a:xfrm>
        </p:spPr>
        <p:txBody>
          <a:bodyPr/>
          <a:lstStyle/>
          <a:p>
            <a:r>
              <a:rPr lang="en-US" sz="2800" dirty="0" smtClean="0"/>
              <a:t>Assumptions</a:t>
            </a:r>
          </a:p>
          <a:p>
            <a:pPr lvl="1"/>
            <a:r>
              <a:rPr lang="en-US" sz="2400" dirty="0" smtClean="0"/>
              <a:t>2 factors:  K and L</a:t>
            </a:r>
          </a:p>
          <a:p>
            <a:pPr lvl="1"/>
            <a:r>
              <a:rPr lang="en-US" sz="2400" dirty="0" smtClean="0"/>
              <a:t>2 goods:</a:t>
            </a:r>
          </a:p>
          <a:p>
            <a:pPr lvl="2"/>
            <a:r>
              <a:rPr lang="en-US" sz="2000" dirty="0" smtClean="0"/>
              <a:t>L-intensive X</a:t>
            </a:r>
          </a:p>
          <a:p>
            <a:pPr lvl="2"/>
            <a:r>
              <a:rPr lang="en-US" sz="2000" dirty="0" smtClean="0"/>
              <a:t>K-intensive Y</a:t>
            </a:r>
          </a:p>
          <a:p>
            <a:pPr lvl="2"/>
            <a:r>
              <a:rPr lang="en-US" sz="2000" dirty="0" smtClean="0"/>
              <a:t>Both goods are traded freely at given prices </a:t>
            </a:r>
            <a:r>
              <a:rPr lang="en-US" sz="2000" i="1" dirty="0" err="1"/>
              <a:t>p</a:t>
            </a:r>
            <a:r>
              <a:rPr lang="en-US" sz="2000" i="1" baseline="-25000" dirty="0" err="1"/>
              <a:t>X</a:t>
            </a:r>
            <a:r>
              <a:rPr lang="en-US" sz="2000" dirty="0"/>
              <a:t> and </a:t>
            </a:r>
            <a:r>
              <a:rPr lang="en-US" sz="2000" i="1" dirty="0" err="1" smtClean="0"/>
              <a:t>p</a:t>
            </a:r>
            <a:r>
              <a:rPr lang="en-US" sz="2000" i="1" baseline="-25000" dirty="0" err="1" smtClean="0"/>
              <a:t>Y</a:t>
            </a:r>
            <a:r>
              <a:rPr lang="en-US" sz="2000" dirty="0" smtClean="0"/>
              <a:t> on world markets</a:t>
            </a:r>
          </a:p>
          <a:p>
            <a:pPr lvl="2"/>
            <a:r>
              <a:rPr lang="en-US" sz="2000" dirty="0" smtClean="0"/>
              <a:t>These imply factor ratios </a:t>
            </a:r>
            <a:r>
              <a:rPr lang="en-US" sz="2000" i="1" dirty="0" err="1"/>
              <a:t>k</a:t>
            </a:r>
            <a:r>
              <a:rPr lang="en-US" sz="2000" i="1" baseline="-25000" dirty="0" err="1"/>
              <a:t>X</a:t>
            </a:r>
            <a:r>
              <a:rPr lang="en-US" sz="2000" dirty="0"/>
              <a:t> and </a:t>
            </a:r>
            <a:r>
              <a:rPr lang="en-US" sz="2000" i="1" dirty="0" err="1" smtClean="0"/>
              <a:t>k</a:t>
            </a:r>
            <a:r>
              <a:rPr lang="en-US" sz="2000" i="1" baseline="-25000" dirty="0" err="1" smtClean="0"/>
              <a:t>Y</a:t>
            </a:r>
            <a:r>
              <a:rPr lang="en-US" sz="2000" dirty="0" smtClean="0"/>
              <a:t> if both goods are produced</a:t>
            </a:r>
          </a:p>
          <a:p>
            <a:pPr lvl="1"/>
            <a:r>
              <a:rPr lang="en-US" sz="2400" dirty="0" smtClean="0"/>
              <a:t>2 regions of a single country:  A and B</a:t>
            </a:r>
          </a:p>
          <a:p>
            <a:pPr lvl="2"/>
            <a:r>
              <a:rPr lang="en-US" sz="2000" dirty="0" smtClean="0"/>
              <a:t>Region A is very small (smaller than shown)</a:t>
            </a:r>
          </a:p>
          <a:p>
            <a:pPr lvl="1"/>
            <a:endParaRPr lang="en-US" sz="1200" dirty="0" smtClean="0"/>
          </a:p>
          <a:p>
            <a:pPr lvl="3"/>
            <a:endParaRPr lang="en-US" sz="12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14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</a:t>
            </a:r>
            <a:r>
              <a:rPr lang="en-US" sz="2000" dirty="0" smtClean="0"/>
              <a:t>1:  Factor allocations in a lumpy country</a:t>
            </a:r>
            <a:endParaRPr lang="en-US" sz="2000" dirty="0"/>
          </a:p>
        </p:txBody>
      </p:sp>
      <p:grpSp>
        <p:nvGrpSpPr>
          <p:cNvPr id="47" name="Group 46"/>
          <p:cNvGrpSpPr/>
          <p:nvPr/>
        </p:nvGrpSpPr>
        <p:grpSpPr>
          <a:xfrm>
            <a:off x="1724025" y="1673225"/>
            <a:ext cx="5972175" cy="3632200"/>
            <a:chOff x="1724025" y="1673225"/>
            <a:chExt cx="5972175" cy="3632200"/>
          </a:xfrm>
        </p:grpSpPr>
        <p:sp>
          <p:nvSpPr>
            <p:cNvPr id="2" name="Rectangle 1"/>
            <p:cNvSpPr/>
            <p:nvPr/>
          </p:nvSpPr>
          <p:spPr>
            <a:xfrm>
              <a:off x="2362200" y="2057400"/>
              <a:ext cx="4495800" cy="2819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2362200" y="2590800"/>
              <a:ext cx="4953000" cy="2286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2353733" y="1676400"/>
              <a:ext cx="3513667" cy="32004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1828800" y="32766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Cambria"/>
                  <a:cs typeface="Cambria"/>
                </a:rPr>
                <a:t>K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191000" y="48768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L</a:t>
              </a:r>
              <a:endParaRPr lang="en-US" i="1" dirty="0">
                <a:latin typeface="Cambria"/>
                <a:cs typeface="Cambria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934200" y="27432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X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7010400" y="2730500"/>
              <a:ext cx="228600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239000" y="2628900"/>
              <a:ext cx="0" cy="10160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613400" y="1901825"/>
              <a:ext cx="177800" cy="31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88025" y="1736725"/>
              <a:ext cx="3175" cy="1682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5556250" y="167322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Y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1905000" y="2057400"/>
              <a:ext cx="4953000" cy="2286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3352800" y="2057400"/>
              <a:ext cx="3513667" cy="32004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470275" y="5153025"/>
              <a:ext cx="177800" cy="31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3644900" y="4987925"/>
              <a:ext cx="3175" cy="1682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3413125" y="492442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Y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724025" y="429577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X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1952625" y="4327525"/>
              <a:ext cx="228600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2181225" y="4225925"/>
              <a:ext cx="0" cy="10160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1838325" y="4820709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O</a:t>
              </a:r>
              <a:r>
                <a:rPr lang="en-US" i="1" baseline="-25000" dirty="0" smtClean="0">
                  <a:latin typeface="Cambria"/>
                  <a:cs typeface="Cambria"/>
                </a:rPr>
                <a:t>A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645275" y="1760009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O</a:t>
              </a:r>
              <a:r>
                <a:rPr lang="en-US" i="1" baseline="-25000" dirty="0" smtClean="0">
                  <a:latin typeface="Cambria"/>
                  <a:cs typeface="Cambria"/>
                </a:rPr>
                <a:t>B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157134" y="3318933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ambria"/>
                  <a:cs typeface="Cambria"/>
                </a:rPr>
                <a:t>FPE</a:t>
              </a:r>
              <a:endParaRPr lang="en-US" dirty="0">
                <a:latin typeface="Cambria"/>
                <a:cs typeface="Cambr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6497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457200" y="491067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Figure </a:t>
            </a:r>
            <a:r>
              <a:rPr lang="en-US" sz="2000" dirty="0" smtClean="0"/>
              <a:t>1:  Factor allocations in a lumpy country</a:t>
            </a:r>
            <a:endParaRPr lang="en-US" sz="2000" dirty="0"/>
          </a:p>
        </p:txBody>
      </p:sp>
      <p:grpSp>
        <p:nvGrpSpPr>
          <p:cNvPr id="47" name="Group 46"/>
          <p:cNvGrpSpPr/>
          <p:nvPr/>
        </p:nvGrpSpPr>
        <p:grpSpPr>
          <a:xfrm>
            <a:off x="1724025" y="1673225"/>
            <a:ext cx="5972175" cy="3632200"/>
            <a:chOff x="1724025" y="1673225"/>
            <a:chExt cx="5972175" cy="3632200"/>
          </a:xfrm>
        </p:grpSpPr>
        <p:sp>
          <p:nvSpPr>
            <p:cNvPr id="108" name="TextBox 107"/>
            <p:cNvSpPr txBox="1"/>
            <p:nvPr/>
          </p:nvSpPr>
          <p:spPr>
            <a:xfrm>
              <a:off x="3019425" y="454977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FF0000"/>
                  </a:solidFill>
                  <a:latin typeface="Cambria"/>
                  <a:cs typeface="Cambria"/>
                </a:rPr>
                <a:t>E</a:t>
              </a:r>
              <a:r>
                <a:rPr lang="en-US" baseline="30000" dirty="0" smtClean="0">
                  <a:solidFill>
                    <a:srgbClr val="FF0000"/>
                  </a:solidFill>
                  <a:latin typeface="Cambria"/>
                  <a:cs typeface="Cambria"/>
                </a:rPr>
                <a:t>1</a:t>
              </a:r>
              <a:endParaRPr lang="en-US" baseline="30000" dirty="0">
                <a:solidFill>
                  <a:srgbClr val="FF0000"/>
                </a:solidFill>
                <a:latin typeface="Cambria"/>
                <a:cs typeface="Cambria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022600" y="401955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rgbClr val="008000"/>
                  </a:solidFill>
                  <a:latin typeface="Cambria"/>
                  <a:cs typeface="Cambria"/>
                </a:rPr>
                <a:t>E</a:t>
              </a:r>
              <a:r>
                <a:rPr lang="en-US" baseline="30000" dirty="0" smtClean="0">
                  <a:solidFill>
                    <a:srgbClr val="008000"/>
                  </a:solidFill>
                  <a:latin typeface="Cambria"/>
                  <a:cs typeface="Cambria"/>
                </a:rPr>
                <a:t>2</a:t>
              </a:r>
              <a:endParaRPr lang="en-US" baseline="30000" dirty="0">
                <a:solidFill>
                  <a:srgbClr val="008000"/>
                </a:solidFill>
                <a:latin typeface="Cambria"/>
                <a:cs typeface="Cambria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2362200" y="2057400"/>
              <a:ext cx="4495800" cy="2819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2362200" y="2590800"/>
              <a:ext cx="4953000" cy="2286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2353733" y="1676400"/>
              <a:ext cx="3513667" cy="32004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1828800" y="32766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Cambria"/>
                  <a:cs typeface="Cambria"/>
                </a:rPr>
                <a:t>K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191000" y="48768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L</a:t>
              </a:r>
              <a:endParaRPr lang="en-US" i="1" dirty="0">
                <a:latin typeface="Cambria"/>
                <a:cs typeface="Cambria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934200" y="27432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X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7010400" y="2730500"/>
              <a:ext cx="228600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7239000" y="2628900"/>
              <a:ext cx="0" cy="10160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613400" y="1901825"/>
              <a:ext cx="177800" cy="31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88025" y="1736725"/>
              <a:ext cx="3175" cy="1682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5556250" y="167322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Y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1905000" y="2057400"/>
              <a:ext cx="4953000" cy="2286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3352800" y="2057400"/>
              <a:ext cx="3513667" cy="32004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470275" y="5153025"/>
              <a:ext cx="177800" cy="31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3644900" y="4987925"/>
              <a:ext cx="3175" cy="168275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3413125" y="492442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Y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724025" y="4295775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 smtClean="0">
                  <a:latin typeface="Cambria"/>
                  <a:cs typeface="Cambria"/>
                </a:rPr>
                <a:t>k</a:t>
              </a:r>
              <a:r>
                <a:rPr lang="en-US" i="1" baseline="-25000" dirty="0" err="1" smtClean="0">
                  <a:latin typeface="Cambria"/>
                  <a:cs typeface="Cambria"/>
                </a:rPr>
                <a:t>X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1952625" y="4327525"/>
              <a:ext cx="228600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2181225" y="4225925"/>
              <a:ext cx="0" cy="10160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1838325" y="4820709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O</a:t>
              </a:r>
              <a:r>
                <a:rPr lang="en-US" i="1" baseline="-25000" dirty="0" smtClean="0">
                  <a:latin typeface="Cambria"/>
                  <a:cs typeface="Cambria"/>
                </a:rPr>
                <a:t>A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645275" y="1760009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O</a:t>
              </a:r>
              <a:r>
                <a:rPr lang="en-US" i="1" baseline="-25000" dirty="0" smtClean="0">
                  <a:latin typeface="Cambria"/>
                  <a:cs typeface="Cambria"/>
                </a:rPr>
                <a:t>B</a:t>
              </a:r>
              <a:endParaRPr lang="en-US" i="1" baseline="-25000" dirty="0">
                <a:latin typeface="Cambria"/>
                <a:cs typeface="Cambria"/>
              </a:endParaRPr>
            </a:p>
          </p:txBody>
        </p:sp>
        <p:cxnSp>
          <p:nvCxnSpPr>
            <p:cNvPr id="84" name="Straight Connector 83"/>
            <p:cNvCxnSpPr/>
            <p:nvPr/>
          </p:nvCxnSpPr>
          <p:spPr>
            <a:xfrm flipV="1">
              <a:off x="3276600" y="4114800"/>
              <a:ext cx="0" cy="762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685" name="Oval 28684"/>
            <p:cNvSpPr/>
            <p:nvPr/>
          </p:nvSpPr>
          <p:spPr>
            <a:xfrm>
              <a:off x="3251200" y="4305300"/>
              <a:ext cx="45719" cy="45719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V="1">
              <a:off x="2362200" y="4578350"/>
              <a:ext cx="641350" cy="298450"/>
            </a:xfrm>
            <a:prstGeom prst="line">
              <a:avLst/>
            </a:prstGeom>
            <a:ln w="25400">
              <a:solidFill>
                <a:srgbClr val="008000"/>
              </a:solidFill>
              <a:prstDash val="sysDot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endCxn id="28685" idx="3"/>
            </p:cNvCxnSpPr>
            <p:nvPr/>
          </p:nvCxnSpPr>
          <p:spPr>
            <a:xfrm flipV="1">
              <a:off x="2994025" y="4344324"/>
              <a:ext cx="263870" cy="240377"/>
            </a:xfrm>
            <a:prstGeom prst="line">
              <a:avLst/>
            </a:prstGeom>
            <a:ln w="25400">
              <a:solidFill>
                <a:srgbClr val="008000"/>
              </a:solidFill>
              <a:prstDash val="sysDot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2889250" y="483235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L</a:t>
              </a:r>
              <a:r>
                <a:rPr lang="en-US" i="1" baseline="30000" dirty="0" smtClean="0">
                  <a:latin typeface="Cambria"/>
                  <a:cs typeface="Cambria"/>
                </a:rPr>
                <a:t>A</a:t>
              </a:r>
              <a:endParaRPr lang="en-US" i="1" baseline="30000" dirty="0">
                <a:latin typeface="Cambria"/>
                <a:cs typeface="Cambria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3254375" y="462280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>
              <a:endCxn id="103" idx="2"/>
            </p:cNvCxnSpPr>
            <p:nvPr/>
          </p:nvCxnSpPr>
          <p:spPr>
            <a:xfrm flipV="1">
              <a:off x="2359025" y="4645660"/>
              <a:ext cx="895350" cy="227966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4157134" y="3318933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ambria"/>
                  <a:cs typeface="Cambria"/>
                </a:rPr>
                <a:t>FPE</a:t>
              </a:r>
              <a:endParaRPr lang="en-US" dirty="0">
                <a:latin typeface="Cambria"/>
                <a:cs typeface="Cambria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3254375" y="443230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697" name="Curved Connector 28696"/>
            <p:cNvCxnSpPr>
              <a:endCxn id="111" idx="6"/>
            </p:cNvCxnSpPr>
            <p:nvPr/>
          </p:nvCxnSpPr>
          <p:spPr>
            <a:xfrm rot="10800000">
              <a:off x="3300094" y="4455161"/>
              <a:ext cx="478156" cy="126365"/>
            </a:xfrm>
            <a:prstGeom prst="curvedConnector3">
              <a:avLst/>
            </a:prstGeom>
            <a:ln w="6350">
              <a:solidFill>
                <a:schemeClr val="tx1"/>
              </a:solidFill>
              <a:tailEnd type="arrow" w="sm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3486150" y="4343400"/>
              <a:ext cx="762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>
                  <a:latin typeface="Cambria"/>
                  <a:cs typeface="Cambria"/>
                </a:rPr>
                <a:t>E</a:t>
              </a:r>
              <a:r>
                <a:rPr lang="en-US" baseline="30000" dirty="0" smtClean="0">
                  <a:latin typeface="Cambria"/>
                  <a:cs typeface="Cambria"/>
                </a:rPr>
                <a:t>0</a:t>
              </a:r>
              <a:endParaRPr lang="en-US" baseline="30000" dirty="0">
                <a:latin typeface="Cambria"/>
                <a:cs typeface="Cambr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87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40887</TotalTime>
  <Words>1128</Words>
  <Application>Microsoft Macintosh PowerPoint</Application>
  <PresentationFormat>On-screen Show (4:3)</PresentationFormat>
  <Paragraphs>259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ford-school-ppt-template_11-12_light</vt:lpstr>
      <vt:lpstr>Local Import Competition  in a Lumpy Country </vt:lpstr>
      <vt:lpstr>Motivation</vt:lpstr>
      <vt:lpstr>Motivation</vt:lpstr>
      <vt:lpstr>Motivation</vt:lpstr>
      <vt:lpstr>Motivation</vt:lpstr>
      <vt:lpstr>Plan</vt:lpstr>
      <vt:lpstr>Lumpy Country</vt:lpstr>
      <vt:lpstr>Figure 1:  Factor allocations in a lumpy country</vt:lpstr>
      <vt:lpstr>Figure 1:  Factor allocations in a lumpy country</vt:lpstr>
      <vt:lpstr>Lumpy Country</vt:lpstr>
      <vt:lpstr>Increased Import Competition</vt:lpstr>
      <vt:lpstr>Figure 2:  Fall in Price of Good X in Lerner Diagram</vt:lpstr>
      <vt:lpstr>Figure 2:  Fall in Price of Good X in Lerner Diagram</vt:lpstr>
      <vt:lpstr>Figure 1:  Factor allocations in a lumpy country</vt:lpstr>
      <vt:lpstr>Figure 3:  Effects of a Fall in Price of Good X on Region A</vt:lpstr>
      <vt:lpstr>Increased Import Competition</vt:lpstr>
      <vt:lpstr>Increased Import Competition</vt:lpstr>
      <vt:lpstr>Adding a Non-traded Good</vt:lpstr>
      <vt:lpstr>Figure 4:  Effects on Wage and Price of Nontraded</vt:lpstr>
      <vt:lpstr>Effects of Fall in pX</vt:lpstr>
      <vt:lpstr>Consumption</vt:lpstr>
      <vt:lpstr>Figure 4:  Regional Consumption Possibilities and Choices </vt:lpstr>
      <vt:lpstr>Figure 4:  Regional Consumption Possibilities and Choices </vt:lpstr>
      <vt:lpstr>Conclusion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Alan Deardorff</cp:lastModifiedBy>
  <cp:revision>113</cp:revision>
  <dcterms:created xsi:type="dcterms:W3CDTF">2011-07-06T15:52:55Z</dcterms:created>
  <dcterms:modified xsi:type="dcterms:W3CDTF">2016-07-08T17:53:19Z</dcterms:modified>
</cp:coreProperties>
</file>